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6" r:id="rId1"/>
  </p:sldMasterIdLst>
  <p:notesMasterIdLst>
    <p:notesMasterId r:id="rId28"/>
  </p:notesMasterIdLst>
  <p:sldIdLst>
    <p:sldId id="282" r:id="rId2"/>
    <p:sldId id="264" r:id="rId3"/>
    <p:sldId id="268" r:id="rId4"/>
    <p:sldId id="269" r:id="rId5"/>
    <p:sldId id="263" r:id="rId6"/>
    <p:sldId id="267" r:id="rId7"/>
    <p:sldId id="304" r:id="rId8"/>
    <p:sldId id="301" r:id="rId9"/>
    <p:sldId id="300" r:id="rId10"/>
    <p:sldId id="302" r:id="rId11"/>
    <p:sldId id="271" r:id="rId12"/>
    <p:sldId id="266" r:id="rId13"/>
    <p:sldId id="272" r:id="rId14"/>
    <p:sldId id="279" r:id="rId15"/>
    <p:sldId id="274" r:id="rId16"/>
    <p:sldId id="275" r:id="rId17"/>
    <p:sldId id="299" r:id="rId18"/>
    <p:sldId id="276" r:id="rId19"/>
    <p:sldId id="277" r:id="rId20"/>
    <p:sldId id="280" r:id="rId21"/>
    <p:sldId id="260" r:id="rId22"/>
    <p:sldId id="281" r:id="rId23"/>
    <p:sldId id="294" r:id="rId24"/>
    <p:sldId id="295" r:id="rId25"/>
    <p:sldId id="298" r:id="rId26"/>
    <p:sldId id="303" r:id="rId27"/>
  </p:sldIdLst>
  <p:sldSz cx="9144000" cy="6858000" type="screen4x3"/>
  <p:notesSz cx="6805613" cy="99393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2C14D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11" d="100"/>
          <a:sy n="111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0F0D11-427B-4517-BEAD-070A67CDCC5D}" type="doc">
      <dgm:prSet loTypeId="urn:microsoft.com/office/officeart/2005/8/layout/gear1" loCatId="cycle" qsTypeId="urn:microsoft.com/office/officeart/2005/8/quickstyle/simple1" qsCatId="simple" csTypeId="urn:microsoft.com/office/officeart/2005/8/colors/colorful5" csCatId="colorful" phldr="1"/>
      <dgm:spPr/>
    </dgm:pt>
    <dgm:pt modelId="{2F09BA3F-6594-46A0-BD89-7AEAEBA7E893}">
      <dgm:prSet phldrT="[Texto]" custT="1"/>
      <dgm:spPr/>
      <dgm:t>
        <a:bodyPr/>
        <a:lstStyle/>
        <a:p>
          <a:pPr algn="l"/>
          <a:endParaRPr lang="es-ES" sz="1800" dirty="0" smtClean="0"/>
        </a:p>
        <a:p>
          <a:pPr algn="l"/>
          <a:endParaRPr lang="es-ES" sz="1800" dirty="0" smtClean="0"/>
        </a:p>
        <a:p>
          <a:pPr algn="l"/>
          <a:endParaRPr lang="es-ES" sz="1800" dirty="0" smtClean="0"/>
        </a:p>
        <a:p>
          <a:pPr algn="l"/>
          <a:endParaRPr lang="es-ES" sz="1800" dirty="0" smtClean="0"/>
        </a:p>
        <a:p>
          <a:pPr algn="l"/>
          <a:r>
            <a:rPr lang="es-ES" sz="1800" dirty="0" smtClean="0"/>
            <a:t>   </a:t>
          </a:r>
          <a:r>
            <a:rPr lang="es-ES" sz="1800" dirty="0" smtClean="0">
              <a:solidFill>
                <a:schemeClr val="tx1"/>
              </a:solidFill>
            </a:rPr>
            <a:t>Ser un </a:t>
          </a:r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CENTRO DE EXCELENCIA </a:t>
          </a:r>
          <a:r>
            <a:rPr lang="es-ES" sz="1800" dirty="0" smtClean="0">
              <a:solidFill>
                <a:schemeClr val="tx1"/>
              </a:solidFill>
            </a:rPr>
            <a:t>en el área de la    </a:t>
          </a:r>
        </a:p>
        <a:p>
          <a:pPr algn="l"/>
          <a:r>
            <a:rPr lang="es-ES" sz="1800" b="1" dirty="0" smtClean="0">
              <a:solidFill>
                <a:schemeClr val="tx1"/>
              </a:solidFill>
            </a:rPr>
            <a:t>   * </a:t>
          </a:r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PRESERVACIÓN,</a:t>
          </a:r>
          <a:r>
            <a:rPr lang="es-ES" sz="1800" dirty="0" smtClean="0"/>
            <a:t> </a:t>
          </a:r>
        </a:p>
        <a:p>
          <a:pPr algn="l"/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   </a:t>
          </a:r>
          <a:r>
            <a:rPr lang="es-ES" sz="1800" b="1" dirty="0" smtClean="0">
              <a:solidFill>
                <a:schemeClr val="tx1"/>
              </a:solidFill>
            </a:rPr>
            <a:t>*</a:t>
          </a:r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 CONSERVACIÓN y  </a:t>
          </a:r>
        </a:p>
        <a:p>
          <a:pPr algn="l"/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    </a:t>
          </a:r>
          <a:r>
            <a:rPr lang="es-ES" sz="1800" b="1" dirty="0" smtClean="0">
              <a:solidFill>
                <a:schemeClr val="tx1"/>
              </a:solidFill>
            </a:rPr>
            <a:t>*</a:t>
          </a:r>
          <a:r>
            <a:rPr lang="es-ES" sz="1800" b="1" dirty="0" smtClean="0">
              <a:solidFill>
                <a:schemeClr val="tx2">
                  <a:lumMod val="75000"/>
                </a:schemeClr>
              </a:solidFill>
            </a:rPr>
            <a:t>     DIFUSIÓN</a:t>
          </a:r>
        </a:p>
        <a:p>
          <a:pPr algn="l"/>
          <a:r>
            <a:rPr lang="es-ES" sz="1800" dirty="0" smtClean="0"/>
            <a:t>     </a:t>
          </a:r>
        </a:p>
        <a:p>
          <a:pPr algn="l"/>
          <a:endParaRPr lang="es-ES" sz="1800" dirty="0"/>
        </a:p>
      </dgm:t>
    </dgm:pt>
    <dgm:pt modelId="{395CD7AE-B726-4FCB-8C32-B6076833910B}" type="parTrans" cxnId="{7D9E73F7-9E00-4C7E-87F5-3398B1409A91}">
      <dgm:prSet/>
      <dgm:spPr/>
      <dgm:t>
        <a:bodyPr/>
        <a:lstStyle/>
        <a:p>
          <a:endParaRPr lang="es-ES"/>
        </a:p>
      </dgm:t>
    </dgm:pt>
    <dgm:pt modelId="{67E57DFD-2D10-4EB5-B96E-95A362689D0E}" type="sibTrans" cxnId="{7D9E73F7-9E00-4C7E-87F5-3398B1409A91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rgbClr val="C00000"/>
        </a:solidFill>
      </dgm:spPr>
      <dgm:t>
        <a:bodyPr/>
        <a:lstStyle/>
        <a:p>
          <a:endParaRPr lang="es-ES"/>
        </a:p>
      </dgm:t>
    </dgm:pt>
    <dgm:pt modelId="{110771EF-49D2-4D3D-9AE2-13245D40AE1C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1600" dirty="0" smtClean="0">
              <a:solidFill>
                <a:schemeClr val="tx1"/>
              </a:solidFill>
            </a:rPr>
            <a:t>Avanzar en el </a:t>
          </a:r>
          <a:r>
            <a:rPr lang="es-ES" sz="1600" b="1" dirty="0" smtClean="0"/>
            <a:t>DESARROLLO PROFESIONAL </a:t>
          </a:r>
          <a:r>
            <a:rPr lang="es-ES" sz="1600" b="0" dirty="0" smtClean="0">
              <a:solidFill>
                <a:schemeClr val="tx1"/>
              </a:solidFill>
            </a:rPr>
            <a:t>del</a:t>
          </a:r>
          <a:r>
            <a:rPr lang="es-ES" sz="1600" b="1" dirty="0" smtClean="0"/>
            <a:t> EQUIPO </a:t>
          </a:r>
          <a:endParaRPr lang="es-ES" sz="1600" b="1" dirty="0"/>
        </a:p>
      </dgm:t>
    </dgm:pt>
    <dgm:pt modelId="{EAAC23AB-4FF7-4B74-8539-9580DC903908}" type="parTrans" cxnId="{416D109F-DE68-46F7-B359-282D788AC811}">
      <dgm:prSet/>
      <dgm:spPr/>
      <dgm:t>
        <a:bodyPr/>
        <a:lstStyle/>
        <a:p>
          <a:endParaRPr lang="es-ES"/>
        </a:p>
      </dgm:t>
    </dgm:pt>
    <dgm:pt modelId="{C4238445-4FD7-4B45-A35B-25918B384985}" type="sibTrans" cxnId="{416D109F-DE68-46F7-B359-282D788AC811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/>
        </a:p>
      </dgm:t>
    </dgm:pt>
    <dgm:pt modelId="{4E61C840-1D06-4B4E-94A7-2FE618265A95}">
      <dgm:prSet phldrT="[Texto]" custT="1"/>
      <dgm:spPr/>
      <dgm:t>
        <a:bodyPr/>
        <a:lstStyle/>
        <a:p>
          <a:r>
            <a:rPr lang="es-ES" sz="1600" dirty="0" smtClean="0">
              <a:solidFill>
                <a:schemeClr val="tx1"/>
              </a:solidFill>
            </a:rPr>
            <a:t>Aumentar la </a:t>
          </a:r>
          <a:r>
            <a:rPr lang="es-ES" sz="1800" b="1" dirty="0" smtClean="0">
              <a:solidFill>
                <a:srgbClr val="C00000"/>
              </a:solidFill>
            </a:rPr>
            <a:t>EFICIENCIA</a:t>
          </a:r>
          <a:r>
            <a:rPr lang="es-ES" sz="1600" b="1" dirty="0" smtClean="0"/>
            <a:t> </a:t>
          </a:r>
          <a:r>
            <a:rPr lang="es-ES" sz="1600" b="0" dirty="0" smtClean="0">
              <a:solidFill>
                <a:schemeClr val="tx1"/>
              </a:solidFill>
            </a:rPr>
            <a:t>y la  </a:t>
          </a:r>
          <a:r>
            <a:rPr lang="es-ES" sz="1800" b="1" dirty="0" smtClean="0">
              <a:solidFill>
                <a:srgbClr val="C00000"/>
              </a:solidFill>
            </a:rPr>
            <a:t>EFICACIA</a:t>
          </a:r>
          <a:endParaRPr lang="es-ES" sz="1800" b="1" dirty="0">
            <a:solidFill>
              <a:srgbClr val="C00000"/>
            </a:solidFill>
          </a:endParaRPr>
        </a:p>
      </dgm:t>
    </dgm:pt>
    <dgm:pt modelId="{1D3C9B74-ADBA-4011-965B-7C0F0D822410}" type="parTrans" cxnId="{93DBEB89-C81A-48BC-B035-33F48CA999F5}">
      <dgm:prSet/>
      <dgm:spPr/>
      <dgm:t>
        <a:bodyPr/>
        <a:lstStyle/>
        <a:p>
          <a:endParaRPr lang="es-ES"/>
        </a:p>
      </dgm:t>
    </dgm:pt>
    <dgm:pt modelId="{3DA48A4C-F8E4-42CA-B1AB-8732AB08EA10}" type="sibTrans" cxnId="{93DBEB89-C81A-48BC-B035-33F48CA999F5}">
      <dgm:prSet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/>
        </a:p>
      </dgm:t>
    </dgm:pt>
    <dgm:pt modelId="{CCC3ADDB-8269-41A3-8508-715821D6B016}">
      <dgm:prSet/>
      <dgm:spPr/>
      <dgm:t>
        <a:bodyPr/>
        <a:lstStyle/>
        <a:p>
          <a:endParaRPr lang="es-ES"/>
        </a:p>
      </dgm:t>
    </dgm:pt>
    <dgm:pt modelId="{B1C33560-A229-4EFF-A635-18861CC66D26}" type="parTrans" cxnId="{AF909E92-ADDE-4D4E-9589-60166D72FA5E}">
      <dgm:prSet/>
      <dgm:spPr/>
      <dgm:t>
        <a:bodyPr/>
        <a:lstStyle/>
        <a:p>
          <a:endParaRPr lang="es-ES"/>
        </a:p>
      </dgm:t>
    </dgm:pt>
    <dgm:pt modelId="{7A47589F-4D5B-4204-B4D2-1224C39103AB}" type="sibTrans" cxnId="{AF909E92-ADDE-4D4E-9589-60166D72FA5E}">
      <dgm:prSet/>
      <dgm:spPr/>
      <dgm:t>
        <a:bodyPr/>
        <a:lstStyle/>
        <a:p>
          <a:endParaRPr lang="es-ES"/>
        </a:p>
      </dgm:t>
    </dgm:pt>
    <dgm:pt modelId="{DAF9AB15-1B83-48AA-91BD-06D9EF9D13AA}">
      <dgm:prSet/>
      <dgm:spPr/>
      <dgm:t>
        <a:bodyPr/>
        <a:lstStyle/>
        <a:p>
          <a:endParaRPr lang="es-ES"/>
        </a:p>
      </dgm:t>
    </dgm:pt>
    <dgm:pt modelId="{2C00B54B-1198-4313-8B2D-8334A7C2ECFF}" type="parTrans" cxnId="{2D9AC92A-DC4B-408F-B94B-83CDE78BB2EA}">
      <dgm:prSet/>
      <dgm:spPr/>
      <dgm:t>
        <a:bodyPr/>
        <a:lstStyle/>
        <a:p>
          <a:endParaRPr lang="es-ES"/>
        </a:p>
      </dgm:t>
    </dgm:pt>
    <dgm:pt modelId="{51638BE8-EDD7-4149-B0BB-9DF2445C3501}" type="sibTrans" cxnId="{2D9AC92A-DC4B-408F-B94B-83CDE78BB2EA}">
      <dgm:prSet/>
      <dgm:spPr/>
      <dgm:t>
        <a:bodyPr/>
        <a:lstStyle/>
        <a:p>
          <a:endParaRPr lang="es-ES"/>
        </a:p>
      </dgm:t>
    </dgm:pt>
    <dgm:pt modelId="{AAD25CD8-DC4D-40BA-9BDE-28711E383BFE}">
      <dgm:prSet/>
      <dgm:spPr/>
      <dgm:t>
        <a:bodyPr/>
        <a:lstStyle/>
        <a:p>
          <a:endParaRPr lang="es-ES"/>
        </a:p>
      </dgm:t>
    </dgm:pt>
    <dgm:pt modelId="{A5CF93EF-D5F4-4EE6-A107-E18F07F9FAD8}" type="parTrans" cxnId="{3E93AD90-1EE2-4FA8-B460-29862E31B0A6}">
      <dgm:prSet/>
      <dgm:spPr/>
      <dgm:t>
        <a:bodyPr/>
        <a:lstStyle/>
        <a:p>
          <a:endParaRPr lang="es-ES"/>
        </a:p>
      </dgm:t>
    </dgm:pt>
    <dgm:pt modelId="{ACAA5152-F661-4805-91B1-A1CAAE2480D5}" type="sibTrans" cxnId="{3E93AD90-1EE2-4FA8-B460-29862E31B0A6}">
      <dgm:prSet/>
      <dgm:spPr/>
      <dgm:t>
        <a:bodyPr/>
        <a:lstStyle/>
        <a:p>
          <a:endParaRPr lang="es-ES"/>
        </a:p>
      </dgm:t>
    </dgm:pt>
    <dgm:pt modelId="{D23D91E5-5274-4D48-826C-F95C75F0289A}">
      <dgm:prSet/>
      <dgm:spPr/>
      <dgm:t>
        <a:bodyPr/>
        <a:lstStyle/>
        <a:p>
          <a:endParaRPr lang="es-ES"/>
        </a:p>
      </dgm:t>
    </dgm:pt>
    <dgm:pt modelId="{414780F9-52B3-4C3A-A526-8B6053FA2CCA}" type="parTrans" cxnId="{1FC5FFD2-8998-4F1E-8C37-DC8E1B2437B9}">
      <dgm:prSet/>
      <dgm:spPr/>
      <dgm:t>
        <a:bodyPr/>
        <a:lstStyle/>
        <a:p>
          <a:endParaRPr lang="es-ES"/>
        </a:p>
      </dgm:t>
    </dgm:pt>
    <dgm:pt modelId="{0A0A1031-C794-456A-B74E-CED2441D85FD}" type="sibTrans" cxnId="{1FC5FFD2-8998-4F1E-8C37-DC8E1B2437B9}">
      <dgm:prSet/>
      <dgm:spPr/>
      <dgm:t>
        <a:bodyPr/>
        <a:lstStyle/>
        <a:p>
          <a:endParaRPr lang="es-ES"/>
        </a:p>
      </dgm:t>
    </dgm:pt>
    <dgm:pt modelId="{1B00B7F1-0709-4617-8039-30AF77C034EF}">
      <dgm:prSet/>
      <dgm:spPr/>
      <dgm:t>
        <a:bodyPr/>
        <a:lstStyle/>
        <a:p>
          <a:endParaRPr lang="es-ES"/>
        </a:p>
      </dgm:t>
    </dgm:pt>
    <dgm:pt modelId="{269D3F4A-004C-46D0-AC07-7D3F993C1F1F}" type="parTrans" cxnId="{727B7B6C-A574-4B53-B284-2E5EF73E9379}">
      <dgm:prSet/>
      <dgm:spPr/>
      <dgm:t>
        <a:bodyPr/>
        <a:lstStyle/>
        <a:p>
          <a:endParaRPr lang="es-ES"/>
        </a:p>
      </dgm:t>
    </dgm:pt>
    <dgm:pt modelId="{05987B02-CB18-486B-8CB7-8092864AB3DA}" type="sibTrans" cxnId="{727B7B6C-A574-4B53-B284-2E5EF73E9379}">
      <dgm:prSet/>
      <dgm:spPr/>
      <dgm:t>
        <a:bodyPr/>
        <a:lstStyle/>
        <a:p>
          <a:endParaRPr lang="es-ES"/>
        </a:p>
      </dgm:t>
    </dgm:pt>
    <dgm:pt modelId="{AD324C2F-F06B-4C17-A69F-9F6A8661E3CD}">
      <dgm:prSet/>
      <dgm:spPr/>
      <dgm:t>
        <a:bodyPr/>
        <a:lstStyle/>
        <a:p>
          <a:endParaRPr lang="es-ES"/>
        </a:p>
      </dgm:t>
    </dgm:pt>
    <dgm:pt modelId="{1822977D-7486-4BB2-B14E-F93AADAA0767}" type="parTrans" cxnId="{166DFD25-8B4E-4F75-8666-8C14DE70EFEB}">
      <dgm:prSet/>
      <dgm:spPr/>
      <dgm:t>
        <a:bodyPr/>
        <a:lstStyle/>
        <a:p>
          <a:endParaRPr lang="es-ES"/>
        </a:p>
      </dgm:t>
    </dgm:pt>
    <dgm:pt modelId="{7F4C08A1-002B-4DFA-A061-4ED319E42702}" type="sibTrans" cxnId="{166DFD25-8B4E-4F75-8666-8C14DE70EFEB}">
      <dgm:prSet/>
      <dgm:spPr/>
      <dgm:t>
        <a:bodyPr/>
        <a:lstStyle/>
        <a:p>
          <a:endParaRPr lang="es-ES"/>
        </a:p>
      </dgm:t>
    </dgm:pt>
    <dgm:pt modelId="{F6035145-090C-4C25-877F-9363B66D6D10}">
      <dgm:prSet/>
      <dgm:spPr/>
      <dgm:t>
        <a:bodyPr/>
        <a:lstStyle/>
        <a:p>
          <a:endParaRPr lang="es-ES"/>
        </a:p>
      </dgm:t>
    </dgm:pt>
    <dgm:pt modelId="{4187C66A-12FB-4D1A-954D-0488A29C9E18}" type="parTrans" cxnId="{1B3D62F0-D1BA-4B12-B291-AD7D244CE05E}">
      <dgm:prSet/>
      <dgm:spPr/>
      <dgm:t>
        <a:bodyPr/>
        <a:lstStyle/>
        <a:p>
          <a:endParaRPr lang="es-ES"/>
        </a:p>
      </dgm:t>
    </dgm:pt>
    <dgm:pt modelId="{7EB18973-A2A5-440B-BEEF-E48368B37382}" type="sibTrans" cxnId="{1B3D62F0-D1BA-4B12-B291-AD7D244CE05E}">
      <dgm:prSet/>
      <dgm:spPr/>
      <dgm:t>
        <a:bodyPr/>
        <a:lstStyle/>
        <a:p>
          <a:endParaRPr lang="es-ES"/>
        </a:p>
      </dgm:t>
    </dgm:pt>
    <dgm:pt modelId="{4335BC56-7221-43A1-836E-3FBC0ABF016D}">
      <dgm:prSet/>
      <dgm:spPr/>
      <dgm:t>
        <a:bodyPr/>
        <a:lstStyle/>
        <a:p>
          <a:endParaRPr lang="es-ES"/>
        </a:p>
      </dgm:t>
    </dgm:pt>
    <dgm:pt modelId="{B9426A34-F986-4185-B248-2300A878EEC5}" type="parTrans" cxnId="{AC3254C5-B031-45D8-B248-A10357091ED9}">
      <dgm:prSet/>
      <dgm:spPr/>
      <dgm:t>
        <a:bodyPr/>
        <a:lstStyle/>
        <a:p>
          <a:endParaRPr lang="es-ES"/>
        </a:p>
      </dgm:t>
    </dgm:pt>
    <dgm:pt modelId="{8991372A-327A-4520-ADB6-F09B553A9F60}" type="sibTrans" cxnId="{AC3254C5-B031-45D8-B248-A10357091ED9}">
      <dgm:prSet/>
      <dgm:spPr/>
      <dgm:t>
        <a:bodyPr/>
        <a:lstStyle/>
        <a:p>
          <a:endParaRPr lang="es-ES"/>
        </a:p>
      </dgm:t>
    </dgm:pt>
    <dgm:pt modelId="{9EEC4C43-122B-485F-BB3A-5EA6525B2A83}">
      <dgm:prSet/>
      <dgm:spPr/>
      <dgm:t>
        <a:bodyPr/>
        <a:lstStyle/>
        <a:p>
          <a:endParaRPr lang="es-ES"/>
        </a:p>
      </dgm:t>
    </dgm:pt>
    <dgm:pt modelId="{580F49EE-9A21-466E-A66F-AD8F7A77980B}" type="parTrans" cxnId="{5BB55A94-B045-4D83-8F5E-B1D2A6778770}">
      <dgm:prSet/>
      <dgm:spPr/>
      <dgm:t>
        <a:bodyPr/>
        <a:lstStyle/>
        <a:p>
          <a:endParaRPr lang="es-ES"/>
        </a:p>
      </dgm:t>
    </dgm:pt>
    <dgm:pt modelId="{63683B3E-8579-43B1-8392-B5C80F7D0126}" type="sibTrans" cxnId="{5BB55A94-B045-4D83-8F5E-B1D2A6778770}">
      <dgm:prSet/>
      <dgm:spPr/>
      <dgm:t>
        <a:bodyPr/>
        <a:lstStyle/>
        <a:p>
          <a:endParaRPr lang="es-ES"/>
        </a:p>
      </dgm:t>
    </dgm:pt>
    <dgm:pt modelId="{CA1982A7-4560-4CF5-875F-1D0B63B2F557}">
      <dgm:prSet/>
      <dgm:spPr/>
      <dgm:t>
        <a:bodyPr/>
        <a:lstStyle/>
        <a:p>
          <a:endParaRPr lang="es-ES"/>
        </a:p>
      </dgm:t>
    </dgm:pt>
    <dgm:pt modelId="{F7A48DDD-C58A-430D-A527-0678A0DA6153}" type="parTrans" cxnId="{AAC3ECE3-A5F6-4383-ACB5-4FCB5FE1A693}">
      <dgm:prSet/>
      <dgm:spPr/>
      <dgm:t>
        <a:bodyPr/>
        <a:lstStyle/>
        <a:p>
          <a:endParaRPr lang="es-ES"/>
        </a:p>
      </dgm:t>
    </dgm:pt>
    <dgm:pt modelId="{0A36870D-558D-427E-909E-C29AFC08B092}" type="sibTrans" cxnId="{AAC3ECE3-A5F6-4383-ACB5-4FCB5FE1A693}">
      <dgm:prSet/>
      <dgm:spPr/>
      <dgm:t>
        <a:bodyPr/>
        <a:lstStyle/>
        <a:p>
          <a:endParaRPr lang="es-ES"/>
        </a:p>
      </dgm:t>
    </dgm:pt>
    <dgm:pt modelId="{6F657F35-FDCC-4F27-9436-632E4889AC31}" type="pres">
      <dgm:prSet presAssocID="{820F0D11-427B-4517-BEAD-070A67CDCC5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0C04E2B-7822-45F9-A968-62D04FCA4DF8}" type="pres">
      <dgm:prSet presAssocID="{2F09BA3F-6594-46A0-BD89-7AEAEBA7E893}" presName="gear1" presStyleLbl="node1" presStyleIdx="0" presStyleCnt="3" custScaleX="131436" custScaleY="121794" custLinFactNeighborX="10104" custLinFactNeighborY="-1626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6238F1-4D7D-4AE9-B173-40C4BE5F7C86}" type="pres">
      <dgm:prSet presAssocID="{2F09BA3F-6594-46A0-BD89-7AEAEBA7E893}" presName="gear1srcNode" presStyleLbl="node1" presStyleIdx="0" presStyleCnt="3"/>
      <dgm:spPr/>
      <dgm:t>
        <a:bodyPr/>
        <a:lstStyle/>
        <a:p>
          <a:endParaRPr lang="es-ES"/>
        </a:p>
      </dgm:t>
    </dgm:pt>
    <dgm:pt modelId="{87A2AD81-5F68-4210-923C-6578E5E6B94F}" type="pres">
      <dgm:prSet presAssocID="{2F09BA3F-6594-46A0-BD89-7AEAEBA7E893}" presName="gear1dstNode" presStyleLbl="node1" presStyleIdx="0" presStyleCnt="3"/>
      <dgm:spPr/>
      <dgm:t>
        <a:bodyPr/>
        <a:lstStyle/>
        <a:p>
          <a:endParaRPr lang="es-ES"/>
        </a:p>
      </dgm:t>
    </dgm:pt>
    <dgm:pt modelId="{098AB517-8BB1-4609-80F8-1CAFEC5AF8D3}" type="pres">
      <dgm:prSet presAssocID="{110771EF-49D2-4D3D-9AE2-13245D40AE1C}" presName="gear2" presStyleLbl="node1" presStyleIdx="1" presStyleCnt="3" custScaleX="142904" custScaleY="124658" custLinFactNeighborX="74983" custLinFactNeighborY="-7377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EB014B-0B83-4AD9-BD76-5C5932BAB356}" type="pres">
      <dgm:prSet presAssocID="{110771EF-49D2-4D3D-9AE2-13245D40AE1C}" presName="gear2srcNode" presStyleLbl="node1" presStyleIdx="1" presStyleCnt="3"/>
      <dgm:spPr/>
      <dgm:t>
        <a:bodyPr/>
        <a:lstStyle/>
        <a:p>
          <a:endParaRPr lang="es-ES"/>
        </a:p>
      </dgm:t>
    </dgm:pt>
    <dgm:pt modelId="{D63D0876-89E8-42CD-9696-603AFBDEBF0D}" type="pres">
      <dgm:prSet presAssocID="{110771EF-49D2-4D3D-9AE2-13245D40AE1C}" presName="gear2dstNode" presStyleLbl="node1" presStyleIdx="1" presStyleCnt="3"/>
      <dgm:spPr/>
      <dgm:t>
        <a:bodyPr/>
        <a:lstStyle/>
        <a:p>
          <a:endParaRPr lang="es-ES"/>
        </a:p>
      </dgm:t>
    </dgm:pt>
    <dgm:pt modelId="{840902C3-0031-431A-B21B-659FA27FBD0A}" type="pres">
      <dgm:prSet presAssocID="{4E61C840-1D06-4B4E-94A7-2FE618265A95}" presName="gear3" presStyleLbl="node1" presStyleIdx="2" presStyleCnt="3" custScaleX="143751" custScaleY="145315" custLinFactNeighborX="-90807" custLinFactNeighborY="67051"/>
      <dgm:spPr/>
      <dgm:t>
        <a:bodyPr/>
        <a:lstStyle/>
        <a:p>
          <a:endParaRPr lang="es-ES"/>
        </a:p>
      </dgm:t>
    </dgm:pt>
    <dgm:pt modelId="{374C0CDA-042A-445A-8DDB-5F0CBC3DD0A5}" type="pres">
      <dgm:prSet presAssocID="{4E61C840-1D06-4B4E-94A7-2FE618265A9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A4D6B9-5311-4109-9CCB-D9008D92BB60}" type="pres">
      <dgm:prSet presAssocID="{4E61C840-1D06-4B4E-94A7-2FE618265A95}" presName="gear3srcNode" presStyleLbl="node1" presStyleIdx="2" presStyleCnt="3"/>
      <dgm:spPr/>
      <dgm:t>
        <a:bodyPr/>
        <a:lstStyle/>
        <a:p>
          <a:endParaRPr lang="es-ES"/>
        </a:p>
      </dgm:t>
    </dgm:pt>
    <dgm:pt modelId="{62318E47-AFD9-4A12-BD11-C5F96A3934D1}" type="pres">
      <dgm:prSet presAssocID="{4E61C840-1D06-4B4E-94A7-2FE618265A95}" presName="gear3dstNode" presStyleLbl="node1" presStyleIdx="2" presStyleCnt="3"/>
      <dgm:spPr/>
      <dgm:t>
        <a:bodyPr/>
        <a:lstStyle/>
        <a:p>
          <a:endParaRPr lang="es-ES"/>
        </a:p>
      </dgm:t>
    </dgm:pt>
    <dgm:pt modelId="{E3EC1124-7E7C-4AEF-B2D3-6576624456CF}" type="pres">
      <dgm:prSet presAssocID="{67E57DFD-2D10-4EB5-B96E-95A362689D0E}" presName="connector1" presStyleLbl="sibTrans2D1" presStyleIdx="0" presStyleCnt="3" custAng="646206" custLinFactNeighborX="4324" custLinFactNeighborY="-25582"/>
      <dgm:spPr/>
      <dgm:t>
        <a:bodyPr/>
        <a:lstStyle/>
        <a:p>
          <a:endParaRPr lang="es-ES"/>
        </a:p>
      </dgm:t>
    </dgm:pt>
    <dgm:pt modelId="{B365D9B3-EBA4-47CF-B633-3E8A87F73104}" type="pres">
      <dgm:prSet presAssocID="{C4238445-4FD7-4B45-A35B-25918B384985}" presName="connector2" presStyleLbl="sibTrans2D1" presStyleIdx="1" presStyleCnt="3" custAng="1505202" custLinFactNeighborX="23269" custLinFactNeighborY="-7972"/>
      <dgm:spPr/>
      <dgm:t>
        <a:bodyPr/>
        <a:lstStyle/>
        <a:p>
          <a:endParaRPr lang="es-ES"/>
        </a:p>
      </dgm:t>
    </dgm:pt>
    <dgm:pt modelId="{037ACB61-3146-4315-AEDD-A3688636270F}" type="pres">
      <dgm:prSet presAssocID="{3DA48A4C-F8E4-42CA-B1AB-8732AB08EA10}" presName="connector3" presStyleLbl="sibTrans2D1" presStyleIdx="2" presStyleCnt="3" custAng="4066521" custLinFactY="6958" custLinFactNeighborX="-20027" custLinFactNeighborY="100000"/>
      <dgm:spPr/>
      <dgm:t>
        <a:bodyPr/>
        <a:lstStyle/>
        <a:p>
          <a:endParaRPr lang="es-ES"/>
        </a:p>
      </dgm:t>
    </dgm:pt>
  </dgm:ptLst>
  <dgm:cxnLst>
    <dgm:cxn modelId="{416D109F-DE68-46F7-B359-282D788AC811}" srcId="{820F0D11-427B-4517-BEAD-070A67CDCC5D}" destId="{110771EF-49D2-4D3D-9AE2-13245D40AE1C}" srcOrd="1" destOrd="0" parTransId="{EAAC23AB-4FF7-4B74-8539-9580DC903908}" sibTransId="{C4238445-4FD7-4B45-A35B-25918B384985}"/>
    <dgm:cxn modelId="{727B7B6C-A574-4B53-B284-2E5EF73E9379}" srcId="{820F0D11-427B-4517-BEAD-070A67CDCC5D}" destId="{1B00B7F1-0709-4617-8039-30AF77C034EF}" srcOrd="12" destOrd="0" parTransId="{269D3F4A-004C-46D0-AC07-7D3F993C1F1F}" sibTransId="{05987B02-CB18-486B-8CB7-8092864AB3DA}"/>
    <dgm:cxn modelId="{601E3A78-2979-47EA-A2B5-F4F4BB07BF40}" type="presOf" srcId="{4E61C840-1D06-4B4E-94A7-2FE618265A95}" destId="{840902C3-0031-431A-B21B-659FA27FBD0A}" srcOrd="0" destOrd="0" presId="urn:microsoft.com/office/officeart/2005/8/layout/gear1"/>
    <dgm:cxn modelId="{49C70BCA-86B8-47E7-BA80-2177EBE116D8}" type="presOf" srcId="{2F09BA3F-6594-46A0-BD89-7AEAEBA7E893}" destId="{87A2AD81-5F68-4210-923C-6578E5E6B94F}" srcOrd="2" destOrd="0" presId="urn:microsoft.com/office/officeart/2005/8/layout/gear1"/>
    <dgm:cxn modelId="{166DFD25-8B4E-4F75-8666-8C14DE70EFEB}" srcId="{820F0D11-427B-4517-BEAD-070A67CDCC5D}" destId="{AD324C2F-F06B-4C17-A69F-9F6A8661E3CD}" srcOrd="3" destOrd="0" parTransId="{1822977D-7486-4BB2-B14E-F93AADAA0767}" sibTransId="{7F4C08A1-002B-4DFA-A061-4ED319E42702}"/>
    <dgm:cxn modelId="{5BB55A94-B045-4D83-8F5E-B1D2A6778770}" srcId="{820F0D11-427B-4517-BEAD-070A67CDCC5D}" destId="{9EEC4C43-122B-485F-BB3A-5EA6525B2A83}" srcOrd="6" destOrd="0" parTransId="{580F49EE-9A21-466E-A66F-AD8F7A77980B}" sibTransId="{63683B3E-8579-43B1-8392-B5C80F7D0126}"/>
    <dgm:cxn modelId="{3C502343-894E-43BA-AC9B-2558BB770BA0}" type="presOf" srcId="{C4238445-4FD7-4B45-A35B-25918B384985}" destId="{B365D9B3-EBA4-47CF-B633-3E8A87F73104}" srcOrd="0" destOrd="0" presId="urn:microsoft.com/office/officeart/2005/8/layout/gear1"/>
    <dgm:cxn modelId="{93DBEB89-C81A-48BC-B035-33F48CA999F5}" srcId="{820F0D11-427B-4517-BEAD-070A67CDCC5D}" destId="{4E61C840-1D06-4B4E-94A7-2FE618265A95}" srcOrd="2" destOrd="0" parTransId="{1D3C9B74-ADBA-4011-965B-7C0F0D822410}" sibTransId="{3DA48A4C-F8E4-42CA-B1AB-8732AB08EA10}"/>
    <dgm:cxn modelId="{F6DF7678-D482-47FF-8247-89D0ED41928B}" type="presOf" srcId="{2F09BA3F-6594-46A0-BD89-7AEAEBA7E893}" destId="{60C04E2B-7822-45F9-A968-62D04FCA4DF8}" srcOrd="0" destOrd="0" presId="urn:microsoft.com/office/officeart/2005/8/layout/gear1"/>
    <dgm:cxn modelId="{AC3254C5-B031-45D8-B248-A10357091ED9}" srcId="{820F0D11-427B-4517-BEAD-070A67CDCC5D}" destId="{4335BC56-7221-43A1-836E-3FBC0ABF016D}" srcOrd="5" destOrd="0" parTransId="{B9426A34-F986-4185-B248-2300A878EEC5}" sibTransId="{8991372A-327A-4520-ADB6-F09B553A9F60}"/>
    <dgm:cxn modelId="{FF3B0214-1015-405E-B387-D0E5DCC4F51F}" type="presOf" srcId="{820F0D11-427B-4517-BEAD-070A67CDCC5D}" destId="{6F657F35-FDCC-4F27-9436-632E4889AC31}" srcOrd="0" destOrd="0" presId="urn:microsoft.com/office/officeart/2005/8/layout/gear1"/>
    <dgm:cxn modelId="{3E93AD90-1EE2-4FA8-B460-29862E31B0A6}" srcId="{820F0D11-427B-4517-BEAD-070A67CDCC5D}" destId="{AAD25CD8-DC4D-40BA-9BDE-28711E383BFE}" srcOrd="10" destOrd="0" parTransId="{A5CF93EF-D5F4-4EE6-A107-E18F07F9FAD8}" sibTransId="{ACAA5152-F661-4805-91B1-A1CAAE2480D5}"/>
    <dgm:cxn modelId="{0E8CB973-C4A1-4609-83C4-C70B2C705033}" type="presOf" srcId="{4E61C840-1D06-4B4E-94A7-2FE618265A95}" destId="{62318E47-AFD9-4A12-BD11-C5F96A3934D1}" srcOrd="3" destOrd="0" presId="urn:microsoft.com/office/officeart/2005/8/layout/gear1"/>
    <dgm:cxn modelId="{CEE1832B-EF52-4CD1-B945-E98394E23820}" type="presOf" srcId="{110771EF-49D2-4D3D-9AE2-13245D40AE1C}" destId="{098AB517-8BB1-4609-80F8-1CAFEC5AF8D3}" srcOrd="0" destOrd="0" presId="urn:microsoft.com/office/officeart/2005/8/layout/gear1"/>
    <dgm:cxn modelId="{1FC5FFD2-8998-4F1E-8C37-DC8E1B2437B9}" srcId="{820F0D11-427B-4517-BEAD-070A67CDCC5D}" destId="{D23D91E5-5274-4D48-826C-F95C75F0289A}" srcOrd="11" destOrd="0" parTransId="{414780F9-52B3-4C3A-A526-8B6053FA2CCA}" sibTransId="{0A0A1031-C794-456A-B74E-CED2441D85FD}"/>
    <dgm:cxn modelId="{8F692A91-AFBB-46E1-A8FA-2E9B47E6E8FE}" type="presOf" srcId="{3DA48A4C-F8E4-42CA-B1AB-8732AB08EA10}" destId="{037ACB61-3146-4315-AEDD-A3688636270F}" srcOrd="0" destOrd="0" presId="urn:microsoft.com/office/officeart/2005/8/layout/gear1"/>
    <dgm:cxn modelId="{2D9AC92A-DC4B-408F-B94B-83CDE78BB2EA}" srcId="{820F0D11-427B-4517-BEAD-070A67CDCC5D}" destId="{DAF9AB15-1B83-48AA-91BD-06D9EF9D13AA}" srcOrd="9" destOrd="0" parTransId="{2C00B54B-1198-4313-8B2D-8334A7C2ECFF}" sibTransId="{51638BE8-EDD7-4149-B0BB-9DF2445C3501}"/>
    <dgm:cxn modelId="{0169687B-45AF-422B-AB23-95C7B8CF7F37}" type="presOf" srcId="{4E61C840-1D06-4B4E-94A7-2FE618265A95}" destId="{374C0CDA-042A-445A-8DDB-5F0CBC3DD0A5}" srcOrd="1" destOrd="0" presId="urn:microsoft.com/office/officeart/2005/8/layout/gear1"/>
    <dgm:cxn modelId="{669EC1FF-33A4-492A-A618-E686CC0DC5FE}" type="presOf" srcId="{67E57DFD-2D10-4EB5-B96E-95A362689D0E}" destId="{E3EC1124-7E7C-4AEF-B2D3-6576624456CF}" srcOrd="0" destOrd="0" presId="urn:microsoft.com/office/officeart/2005/8/layout/gear1"/>
    <dgm:cxn modelId="{1B3D62F0-D1BA-4B12-B291-AD7D244CE05E}" srcId="{820F0D11-427B-4517-BEAD-070A67CDCC5D}" destId="{F6035145-090C-4C25-877F-9363B66D6D10}" srcOrd="4" destOrd="0" parTransId="{4187C66A-12FB-4D1A-954D-0488A29C9E18}" sibTransId="{7EB18973-A2A5-440B-BEEF-E48368B37382}"/>
    <dgm:cxn modelId="{B8DC89A8-40CA-4CEB-A78A-75E7677D98DB}" type="presOf" srcId="{4E61C840-1D06-4B4E-94A7-2FE618265A95}" destId="{1AA4D6B9-5311-4109-9CCB-D9008D92BB60}" srcOrd="2" destOrd="0" presId="urn:microsoft.com/office/officeart/2005/8/layout/gear1"/>
    <dgm:cxn modelId="{255DDDE3-7989-4E5E-976E-694DA8C51422}" type="presOf" srcId="{110771EF-49D2-4D3D-9AE2-13245D40AE1C}" destId="{D63D0876-89E8-42CD-9696-603AFBDEBF0D}" srcOrd="2" destOrd="0" presId="urn:microsoft.com/office/officeart/2005/8/layout/gear1"/>
    <dgm:cxn modelId="{1D8704CF-602D-4378-AD12-000EBB1EEB70}" type="presOf" srcId="{2F09BA3F-6594-46A0-BD89-7AEAEBA7E893}" destId="{CD6238F1-4D7D-4AE9-B173-40C4BE5F7C86}" srcOrd="1" destOrd="0" presId="urn:microsoft.com/office/officeart/2005/8/layout/gear1"/>
    <dgm:cxn modelId="{AAC3ECE3-A5F6-4383-ACB5-4FCB5FE1A693}" srcId="{820F0D11-427B-4517-BEAD-070A67CDCC5D}" destId="{CA1982A7-4560-4CF5-875F-1D0B63B2F557}" srcOrd="7" destOrd="0" parTransId="{F7A48DDD-C58A-430D-A527-0678A0DA6153}" sibTransId="{0A36870D-558D-427E-909E-C29AFC08B092}"/>
    <dgm:cxn modelId="{7D9E73F7-9E00-4C7E-87F5-3398B1409A91}" srcId="{820F0D11-427B-4517-BEAD-070A67CDCC5D}" destId="{2F09BA3F-6594-46A0-BD89-7AEAEBA7E893}" srcOrd="0" destOrd="0" parTransId="{395CD7AE-B726-4FCB-8C32-B6076833910B}" sibTransId="{67E57DFD-2D10-4EB5-B96E-95A362689D0E}"/>
    <dgm:cxn modelId="{AF909E92-ADDE-4D4E-9589-60166D72FA5E}" srcId="{820F0D11-427B-4517-BEAD-070A67CDCC5D}" destId="{CCC3ADDB-8269-41A3-8508-715821D6B016}" srcOrd="8" destOrd="0" parTransId="{B1C33560-A229-4EFF-A635-18861CC66D26}" sibTransId="{7A47589F-4D5B-4204-B4D2-1224C39103AB}"/>
    <dgm:cxn modelId="{33BDE56A-02EE-4912-809E-BEE61042AA50}" type="presOf" srcId="{110771EF-49D2-4D3D-9AE2-13245D40AE1C}" destId="{35EB014B-0B83-4AD9-BD76-5C5932BAB356}" srcOrd="1" destOrd="0" presId="urn:microsoft.com/office/officeart/2005/8/layout/gear1"/>
    <dgm:cxn modelId="{E54BEF7A-DD06-4433-A970-97A854360FE9}" type="presParOf" srcId="{6F657F35-FDCC-4F27-9436-632E4889AC31}" destId="{60C04E2B-7822-45F9-A968-62D04FCA4DF8}" srcOrd="0" destOrd="0" presId="urn:microsoft.com/office/officeart/2005/8/layout/gear1"/>
    <dgm:cxn modelId="{C225FABE-E9A2-4B40-A9F3-ACA1BCD678F2}" type="presParOf" srcId="{6F657F35-FDCC-4F27-9436-632E4889AC31}" destId="{CD6238F1-4D7D-4AE9-B173-40C4BE5F7C86}" srcOrd="1" destOrd="0" presId="urn:microsoft.com/office/officeart/2005/8/layout/gear1"/>
    <dgm:cxn modelId="{8A5FDC7D-9293-4FFD-A950-3735237FA89B}" type="presParOf" srcId="{6F657F35-FDCC-4F27-9436-632E4889AC31}" destId="{87A2AD81-5F68-4210-923C-6578E5E6B94F}" srcOrd="2" destOrd="0" presId="urn:microsoft.com/office/officeart/2005/8/layout/gear1"/>
    <dgm:cxn modelId="{10F2B28A-7341-4522-8F20-0344C99B2641}" type="presParOf" srcId="{6F657F35-FDCC-4F27-9436-632E4889AC31}" destId="{098AB517-8BB1-4609-80F8-1CAFEC5AF8D3}" srcOrd="3" destOrd="0" presId="urn:microsoft.com/office/officeart/2005/8/layout/gear1"/>
    <dgm:cxn modelId="{DDB34789-55D2-4A2E-8396-7FD1324DA1E0}" type="presParOf" srcId="{6F657F35-FDCC-4F27-9436-632E4889AC31}" destId="{35EB014B-0B83-4AD9-BD76-5C5932BAB356}" srcOrd="4" destOrd="0" presId="urn:microsoft.com/office/officeart/2005/8/layout/gear1"/>
    <dgm:cxn modelId="{FB4D4DA5-7214-49ED-B5AE-1C61DE2BCD37}" type="presParOf" srcId="{6F657F35-FDCC-4F27-9436-632E4889AC31}" destId="{D63D0876-89E8-42CD-9696-603AFBDEBF0D}" srcOrd="5" destOrd="0" presId="urn:microsoft.com/office/officeart/2005/8/layout/gear1"/>
    <dgm:cxn modelId="{9DCAE3B7-9D94-4C15-BAF2-E364D78867BA}" type="presParOf" srcId="{6F657F35-FDCC-4F27-9436-632E4889AC31}" destId="{840902C3-0031-431A-B21B-659FA27FBD0A}" srcOrd="6" destOrd="0" presId="urn:microsoft.com/office/officeart/2005/8/layout/gear1"/>
    <dgm:cxn modelId="{89776DCF-4E6D-433D-A2E3-82E478CF5CB4}" type="presParOf" srcId="{6F657F35-FDCC-4F27-9436-632E4889AC31}" destId="{374C0CDA-042A-445A-8DDB-5F0CBC3DD0A5}" srcOrd="7" destOrd="0" presId="urn:microsoft.com/office/officeart/2005/8/layout/gear1"/>
    <dgm:cxn modelId="{F55ECDE0-415B-4515-AB98-9AFB865D580F}" type="presParOf" srcId="{6F657F35-FDCC-4F27-9436-632E4889AC31}" destId="{1AA4D6B9-5311-4109-9CCB-D9008D92BB60}" srcOrd="8" destOrd="0" presId="urn:microsoft.com/office/officeart/2005/8/layout/gear1"/>
    <dgm:cxn modelId="{D8AE013A-6C98-4698-BBF0-D561B8FFCF09}" type="presParOf" srcId="{6F657F35-FDCC-4F27-9436-632E4889AC31}" destId="{62318E47-AFD9-4A12-BD11-C5F96A3934D1}" srcOrd="9" destOrd="0" presId="urn:microsoft.com/office/officeart/2005/8/layout/gear1"/>
    <dgm:cxn modelId="{F4FBFF7F-9DA0-4840-81A7-7FA0256ED634}" type="presParOf" srcId="{6F657F35-FDCC-4F27-9436-632E4889AC31}" destId="{E3EC1124-7E7C-4AEF-B2D3-6576624456CF}" srcOrd="10" destOrd="0" presId="urn:microsoft.com/office/officeart/2005/8/layout/gear1"/>
    <dgm:cxn modelId="{9ADFBCF2-61AD-44AF-8EB8-0B34A23B5E15}" type="presParOf" srcId="{6F657F35-FDCC-4F27-9436-632E4889AC31}" destId="{B365D9B3-EBA4-47CF-B633-3E8A87F73104}" srcOrd="11" destOrd="0" presId="urn:microsoft.com/office/officeart/2005/8/layout/gear1"/>
    <dgm:cxn modelId="{A193998F-3AAD-4BD2-B191-77AD9C271F35}" type="presParOf" srcId="{6F657F35-FDCC-4F27-9436-632E4889AC31}" destId="{037ACB61-3146-4315-AEDD-A3688636270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65BA90-6AA5-430E-AF7B-C430395FC79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ES"/>
        </a:p>
      </dgm:t>
    </dgm:pt>
    <dgm:pt modelId="{28AF02A5-706C-4CAC-A7CF-A3840DC43821}" type="pres">
      <dgm:prSet presAssocID="{7B65BA90-6AA5-430E-AF7B-C430395FC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30775669-8F79-43D7-8AB2-77649C47A991}" type="presOf" srcId="{7B65BA90-6AA5-430E-AF7B-C430395FC79E}" destId="{28AF02A5-706C-4CAC-A7CF-A3840DC43821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04E2B-7822-45F9-A968-62D04FCA4DF8}">
      <dsp:nvSpPr>
        <dsp:cNvPr id="0" name=""/>
        <dsp:cNvSpPr/>
      </dsp:nvSpPr>
      <dsp:spPr>
        <a:xfrm>
          <a:off x="3466731" y="1872197"/>
          <a:ext cx="4164355" cy="3858862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   </a:t>
          </a:r>
          <a:r>
            <a:rPr lang="es-ES" sz="1800" kern="1200" dirty="0" smtClean="0">
              <a:solidFill>
                <a:schemeClr val="tx1"/>
              </a:solidFill>
            </a:rPr>
            <a:t>Ser un </a:t>
          </a: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CENTRO DE EXCELENCIA </a:t>
          </a:r>
          <a:r>
            <a:rPr lang="es-ES" sz="1800" kern="1200" dirty="0" smtClean="0">
              <a:solidFill>
                <a:schemeClr val="tx1"/>
              </a:solidFill>
            </a:rPr>
            <a:t>en el área de la  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   * </a:t>
          </a: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PRESERVACIÓN,</a:t>
          </a:r>
          <a:r>
            <a:rPr lang="es-ES" sz="1800" kern="1200" dirty="0" smtClean="0"/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   </a:t>
          </a:r>
          <a:r>
            <a:rPr lang="es-ES" sz="1800" b="1" kern="1200" dirty="0" smtClean="0">
              <a:solidFill>
                <a:schemeClr val="tx1"/>
              </a:solidFill>
            </a:rPr>
            <a:t>*</a:t>
          </a: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 CONSERVACIÓN y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    </a:t>
          </a:r>
          <a:r>
            <a:rPr lang="es-ES" sz="1800" b="1" kern="1200" dirty="0" smtClean="0">
              <a:solidFill>
                <a:schemeClr val="tx1"/>
              </a:solidFill>
            </a:rPr>
            <a:t>*</a:t>
          </a:r>
          <a:r>
            <a:rPr lang="es-ES" sz="1800" b="1" kern="1200" dirty="0" smtClean="0">
              <a:solidFill>
                <a:schemeClr val="tx2">
                  <a:lumMod val="75000"/>
                </a:schemeClr>
              </a:solidFill>
            </a:rPr>
            <a:t>     DIFUSIÓN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   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/>
        </a:p>
      </dsp:txBody>
      <dsp:txXfrm>
        <a:off x="4281119" y="2776117"/>
        <a:ext cx="2535579" cy="1983535"/>
      </dsp:txXfrm>
    </dsp:sp>
    <dsp:sp modelId="{098AB517-8BB1-4609-80F8-1CAFEC5AF8D3}">
      <dsp:nvSpPr>
        <dsp:cNvPr id="0" name=""/>
        <dsp:cNvSpPr/>
      </dsp:nvSpPr>
      <dsp:spPr>
        <a:xfrm>
          <a:off x="3034689" y="0"/>
          <a:ext cx="3292873" cy="2872439"/>
        </a:xfrm>
        <a:prstGeom prst="gear6">
          <a:avLst/>
        </a:prstGeom>
        <a:solidFill>
          <a:srgbClr val="0070C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Avanzar en el </a:t>
          </a:r>
          <a:r>
            <a:rPr lang="es-ES" sz="1600" b="1" kern="1200" dirty="0" smtClean="0"/>
            <a:t>DESARROLLO PROFESIONAL </a:t>
          </a:r>
          <a:r>
            <a:rPr lang="es-ES" sz="1600" b="0" kern="1200" dirty="0" smtClean="0">
              <a:solidFill>
                <a:schemeClr val="tx1"/>
              </a:solidFill>
            </a:rPr>
            <a:t>del</a:t>
          </a:r>
          <a:r>
            <a:rPr lang="es-ES" sz="1600" b="1" kern="1200" dirty="0" smtClean="0"/>
            <a:t> EQUIPO </a:t>
          </a:r>
          <a:endParaRPr lang="es-ES" sz="1600" b="1" kern="1200" dirty="0"/>
        </a:p>
      </dsp:txBody>
      <dsp:txXfrm>
        <a:off x="3818949" y="727516"/>
        <a:ext cx="1724353" cy="1417407"/>
      </dsp:txXfrm>
    </dsp:sp>
    <dsp:sp modelId="{840902C3-0031-431A-B21B-659FA27FBD0A}">
      <dsp:nvSpPr>
        <dsp:cNvPr id="0" name=""/>
        <dsp:cNvSpPr/>
      </dsp:nvSpPr>
      <dsp:spPr>
        <a:xfrm rot="20700000">
          <a:off x="371163" y="1730358"/>
          <a:ext cx="3232542" cy="3293702"/>
        </a:xfrm>
        <a:prstGeom prst="gear6">
          <a:avLst/>
        </a:prstGeom>
        <a:solidFill>
          <a:schemeClr val="accent5">
            <a:hueOff val="7034478"/>
            <a:satOff val="-56698"/>
            <a:lumOff val="1607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Aumentar la </a:t>
          </a:r>
          <a:r>
            <a:rPr lang="es-ES" sz="1800" b="1" kern="1200" dirty="0" smtClean="0">
              <a:solidFill>
                <a:srgbClr val="C00000"/>
              </a:solidFill>
            </a:rPr>
            <a:t>EFICIENCIA</a:t>
          </a:r>
          <a:r>
            <a:rPr lang="es-ES" sz="1600" b="1" kern="1200" dirty="0" smtClean="0"/>
            <a:t> </a:t>
          </a:r>
          <a:r>
            <a:rPr lang="es-ES" sz="1600" b="0" kern="1200" dirty="0" smtClean="0">
              <a:solidFill>
                <a:schemeClr val="tx1"/>
              </a:solidFill>
            </a:rPr>
            <a:t>y la  </a:t>
          </a:r>
          <a:r>
            <a:rPr lang="es-ES" sz="1800" b="1" kern="1200" dirty="0" smtClean="0">
              <a:solidFill>
                <a:srgbClr val="C00000"/>
              </a:solidFill>
            </a:rPr>
            <a:t>EFICACIA</a:t>
          </a:r>
          <a:endParaRPr lang="es-ES" sz="1800" b="1" kern="1200" dirty="0">
            <a:solidFill>
              <a:srgbClr val="C00000"/>
            </a:solidFill>
          </a:endParaRPr>
        </a:p>
      </dsp:txBody>
      <dsp:txXfrm rot="-20700000">
        <a:off x="1076527" y="2456391"/>
        <a:ext cx="1821815" cy="1841636"/>
      </dsp:txXfrm>
    </dsp:sp>
    <dsp:sp modelId="{E3EC1124-7E7C-4AEF-B2D3-6576624456CF}">
      <dsp:nvSpPr>
        <dsp:cNvPr id="0" name=""/>
        <dsp:cNvSpPr/>
      </dsp:nvSpPr>
      <dsp:spPr>
        <a:xfrm rot="646206">
          <a:off x="3593903" y="1207281"/>
          <a:ext cx="4055490" cy="4055490"/>
        </a:xfrm>
        <a:prstGeom prst="circularArrow">
          <a:avLst>
            <a:gd name="adj1" fmla="val 4688"/>
            <a:gd name="adj2" fmla="val 299029"/>
            <a:gd name="adj3" fmla="val 2544153"/>
            <a:gd name="adj4" fmla="val 15802252"/>
            <a:gd name="adj5" fmla="val 5469"/>
          </a:avLst>
        </a:prstGeom>
        <a:solidFill>
          <a:srgbClr val="C00000"/>
        </a:solidFill>
        <a:ln w="28575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B365D9B3-EBA4-47CF-B633-3E8A87F73104}">
      <dsp:nvSpPr>
        <dsp:cNvPr id="0" name=""/>
        <dsp:cNvSpPr/>
      </dsp:nvSpPr>
      <dsp:spPr>
        <a:xfrm rot="1505202">
          <a:off x="2078755" y="1232562"/>
          <a:ext cx="2946567" cy="294656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/>
        </a:solidFill>
        <a:ln w="28575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037ACB61-3146-4315-AEDD-A3688636270F}">
      <dsp:nvSpPr>
        <dsp:cNvPr id="0" name=""/>
        <dsp:cNvSpPr/>
      </dsp:nvSpPr>
      <dsp:spPr>
        <a:xfrm rot="4066521">
          <a:off x="1933331" y="3291132"/>
          <a:ext cx="3176992" cy="317699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/>
        </a:solidFill>
        <a:ln w="28575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66DC-2AB0-47F1-9D49-81FA774015C1}" type="datetimeFigureOut">
              <a:rPr lang="es-ES" smtClean="0"/>
              <a:t>20/09/2016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A266A-3DF7-4BCC-BC4A-BADBA72107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64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E290-3C90-4263-9BCC-A8C6DC525D7C}" type="datetime1">
              <a:rPr lang="es-ES" smtClean="0"/>
              <a:t>20/09/2016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7405-1365-48CD-B31C-F3E35A4EB11C}" type="datetime1">
              <a:rPr lang="es-ES" smtClean="0"/>
              <a:t>20/09/2016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BF4D-90B7-4A47-910B-0D514DFE4B37}" type="datetime1">
              <a:rPr lang="es-ES" smtClean="0"/>
              <a:t>20/09/2016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15DF-4756-4006-B3FC-B1A691D96B4B}" type="datetime1">
              <a:rPr lang="es-ES" smtClean="0"/>
              <a:t>20/09/2016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FB68-B737-4EEC-8DC3-096FE190C261}" type="datetime1">
              <a:rPr lang="es-ES" smtClean="0"/>
              <a:t>20/09/2016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E4882-1E09-4FC9-8B7F-52A7F112093A}" type="datetime1">
              <a:rPr lang="es-ES" smtClean="0"/>
              <a:t>20/09/2016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0E121-C5F6-40B9-BCF3-762EA350B57D}" type="datetime1">
              <a:rPr lang="es-ES" smtClean="0"/>
              <a:t>20/09/2016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DD6C7-73D6-4B5F-B89D-074DEBA68076}" type="datetime1">
              <a:rPr lang="es-ES" smtClean="0"/>
              <a:t>20/09/2016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FBBBC-42BC-4AC2-8447-F1911FA562B4}" type="datetime1">
              <a:rPr lang="es-ES" smtClean="0"/>
              <a:t>20/09/2016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E735-A1CC-4A44-B243-41DB757EAC78}" type="datetime1">
              <a:rPr lang="es-ES" smtClean="0"/>
              <a:t>20/09/2016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1CA7-1AD6-4160-9A8C-D9489699D244}" type="datetime1">
              <a:rPr lang="es-ES" smtClean="0"/>
              <a:t>20/09/2016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5C11473-4676-48C1-A4A1-95CC4102381E}" type="datetime1">
              <a:rPr lang="es-ES" smtClean="0"/>
              <a:t>20/09/2016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82365F3-AD53-4392-A13C-B63D248D332B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catalogo.fsancho-sabio.es/Search/Results?lookfor=&amp;type=AllFields&amp;limit=20&amp;sort=relevance&amp;lng=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catalogo.fsancho-sabio.es/Search/Results?type=AllFields&amp;sort=yearpub+as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atalogo.fsancho-sabio.es/Search/Results?type=AllFields&amp;sort=yearpub+as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hedatuz.euskomedia.org/" TargetMode="External"/><Relationship Id="rId3" Type="http://schemas.openxmlformats.org/officeDocument/2006/relationships/hyperlink" Target="http://www.memoriadigitalvasca.es/" TargetMode="External"/><Relationship Id="rId7" Type="http://schemas.openxmlformats.org/officeDocument/2006/relationships/hyperlink" Target="http://www.bilbao.net/bld/community-list?rd=003123538186022320" TargetMode="External"/><Relationship Id="rId12" Type="http://schemas.openxmlformats.org/officeDocument/2006/relationships/image" Target="../media/image3.png"/><Relationship Id="rId2" Type="http://schemas.openxmlformats.org/officeDocument/2006/relationships/hyperlink" Target="http://catalogo.fsancho-sabio.es/Search/Results?type=AllFields&amp;filter%5b%5d=data_source:%22Catalogue%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ta.gipuzkoakultura.net/community-list" TargetMode="External"/><Relationship Id="rId11" Type="http://schemas.openxmlformats.org/officeDocument/2006/relationships/hyperlink" Target="http://catalogo.fsancho-sabio.es/Web/Results?type=AllFields&amp;filter%5b%5d=category:%22Website%22" TargetMode="External"/><Relationship Id="rId5" Type="http://schemas.openxmlformats.org/officeDocument/2006/relationships/hyperlink" Target="http://www.euskomedia.org/cultura?idi=es" TargetMode="External"/><Relationship Id="rId10" Type="http://schemas.openxmlformats.org/officeDocument/2006/relationships/hyperlink" Target="http://www.fsancho-sabio.es/catalogos/bases-de-datos/" TargetMode="External"/><Relationship Id="rId4" Type="http://schemas.openxmlformats.org/officeDocument/2006/relationships/hyperlink" Target="http://archinet.fsancho-sabio.es:8080/ConsultaWeb/" TargetMode="External"/><Relationship Id="rId9" Type="http://schemas.openxmlformats.org/officeDocument/2006/relationships/hyperlink" Target="http://www.liburuklik.euskadi.net/community-lis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net.fsancho-sabio.es:8080/ConsultaWeb/imagenes.jsp?id=1557873&amp;idNodoImagen=1557873&amp;total=1&amp;ini=1&amp;fin=1" TargetMode="External"/><Relationship Id="rId7" Type="http://schemas.openxmlformats.org/officeDocument/2006/relationships/image" Target="../media/image8.emf"/><Relationship Id="rId2" Type="http://schemas.openxmlformats.org/officeDocument/2006/relationships/hyperlink" Target="http://catalogo.fsancho-sabio.es/Search/Results?type=AllFields&amp;filter%5b%5d=data_source:%22Archive-Photolibrary%22&amp;filter%5b%5d=arch_ficheros_fss:%22Barrutia%2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archinet.fsancho-sabio.es:8080/ConsultaWeb/imagenes.jsp?id=1557873&amp;idNodoImagen=1557873&amp;total=1&amp;ini=1&amp;fin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hyperlink" Target="http://archinet.fsancho-sabio.es:8080/ConsultaWeb/imagenes.jsp?id=3555445&amp;idNodoImagen=3555408&amp;total=1&amp;ini=1&amp;fin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atalogo.fsancho-sabio.es/Combined/Results?lookfor=&amp;type=&amp;limit=20&amp;sort=relevance" TargetMode="External"/><Relationship Id="rId2" Type="http://schemas.openxmlformats.org/officeDocument/2006/relationships/hyperlink" Target="http://catalogo.fsancho-sabio.es/Combined/Results?lookfor=&amp;type=&amp;limit=20&amp;sort=relevance&amp;lng=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ancho-sabio.es/en/" TargetMode="External"/><Relationship Id="rId2" Type="http://schemas.openxmlformats.org/officeDocument/2006/relationships/hyperlink" Target="http://www.fsancho-sabio.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hyperlink" Target="http://www.fsancho-sabio.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hyperlink" Target="http://www.fsancho-sabio.es/e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fsancho-sabio.es/conoceno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sancho-sabio.es/catalogo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hyperlink" Target="http://www.fsancho-sabio.es/fondos-digital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atalogo.fsancho-sabio.es/Search/Results?lookfor=BASQUE&amp;type=AllFields&amp;limit=20&amp;sort=relevance&amp;lng=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hyperlink" Target="http://revista.fsancho-sabio.es/index.php/revista/issue/view/2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fsancho-sabio.es/fondos-digitales/informacion-y-regist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facebook.com/pages/Fundaci%C3%B3n-Sancho-el-Sabio-Fundazioa/136059509737836?v=wall&amp;vm=al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30.T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hyperlink" Target="https://analytics.google.com/analytics/web/?hl=es#report/visitors-geo/a7520714w44690690p44804744/%3F_u.date00%3D20110101%26_u.date01%3D20160913%26geo-table.plotKeys%3D%5B%5D%26geo-table.rowStart%3D0%26geo-table.rowCount%3D250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1371600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A(Archivos) + B(</a:t>
            </a:r>
            <a:r>
              <a:rPr lang="es-ES" dirty="0" err="1">
                <a:solidFill>
                  <a:schemeClr val="tx1"/>
                </a:solidFill>
              </a:rPr>
              <a:t>iblioteca</a:t>
            </a:r>
            <a:r>
              <a:rPr lang="es-ES" dirty="0">
                <a:solidFill>
                  <a:schemeClr val="tx1"/>
                </a:solidFill>
              </a:rPr>
              <a:t>) + I(integración) = 500.000</a:t>
            </a: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15" y="1752601"/>
            <a:ext cx="7127109" cy="3754933"/>
          </a:xfrm>
        </p:spPr>
      </p:pic>
      <p:sp>
        <p:nvSpPr>
          <p:cNvPr id="3" name="2 CuadroTexto"/>
          <p:cNvSpPr txBox="1"/>
          <p:nvPr/>
        </p:nvSpPr>
        <p:spPr>
          <a:xfrm>
            <a:off x="2915816" y="5517232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                 Jesús </a:t>
            </a:r>
            <a:r>
              <a:rPr lang="es-ES" dirty="0"/>
              <a:t>ZUBIAGA VALDIVIELSO y  </a:t>
            </a:r>
            <a:endParaRPr lang="es-ES" dirty="0" smtClean="0"/>
          </a:p>
          <a:p>
            <a:r>
              <a:rPr lang="es-ES" dirty="0"/>
              <a:t> </a:t>
            </a:r>
            <a:r>
              <a:rPr lang="es-ES" dirty="0" smtClean="0"/>
              <a:t>                 Charo MARTÍNEZ </a:t>
            </a:r>
            <a:r>
              <a:rPr lang="es-ES" dirty="0"/>
              <a:t>DÍAZ DE ZUGAZÚA </a:t>
            </a:r>
          </a:p>
          <a:p>
            <a:r>
              <a:rPr lang="es-ES" smtClean="0"/>
              <a:t>                   Fundación </a:t>
            </a:r>
            <a:r>
              <a:rPr lang="es-ES" dirty="0"/>
              <a:t>Sancho el Sabio Fundazioa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440562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02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0. INTRODUCCIÓN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39552" y="1844824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    Hace </a:t>
            </a:r>
            <a:r>
              <a:rPr lang="es-ES" sz="2000" dirty="0"/>
              <a:t>ya un año se presentó en este mismo foro un proyecto muy ambicioso para la gestión y difusión de los fondos que alberga la Fundación Sancho el Sabio. En este momento podemos decir que ya es una realidad</a:t>
            </a:r>
            <a:r>
              <a:rPr lang="es-ES" sz="2000" dirty="0" smtClean="0"/>
              <a:t>.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 smtClean="0"/>
              <a:t>    Presentamos </a:t>
            </a:r>
            <a:r>
              <a:rPr lang="es-ES" sz="2000" dirty="0"/>
              <a:t>el </a:t>
            </a:r>
            <a:r>
              <a:rPr lang="es-ES" sz="2800" b="1" dirty="0" smtClean="0"/>
              <a:t>NUEVO OPAC</a:t>
            </a:r>
            <a:r>
              <a:rPr lang="es-ES" sz="2800" dirty="0" smtClean="0"/>
              <a:t>,</a:t>
            </a:r>
            <a:r>
              <a:rPr lang="es-ES" sz="2000" dirty="0" smtClean="0"/>
              <a:t> </a:t>
            </a:r>
            <a:r>
              <a:rPr lang="es-ES" sz="2000" dirty="0"/>
              <a:t>como herramienta de descubrimiento, hablamos de nuestra </a:t>
            </a:r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EXPERIENCIA</a:t>
            </a:r>
            <a:r>
              <a:rPr lang="es-ES" sz="2000" dirty="0" smtClean="0"/>
              <a:t> </a:t>
            </a:r>
            <a:r>
              <a:rPr lang="es-ES" sz="2000" dirty="0"/>
              <a:t>en la </a:t>
            </a:r>
            <a:r>
              <a:rPr lang="es-ES" sz="2800" b="1" dirty="0" smtClean="0">
                <a:solidFill>
                  <a:srgbClr val="00B050"/>
                </a:solidFill>
              </a:rPr>
              <a:t>FUSIÓN</a:t>
            </a:r>
            <a:r>
              <a:rPr lang="es-ES" sz="2800" b="1" dirty="0" smtClean="0"/>
              <a:t> </a:t>
            </a:r>
            <a:r>
              <a:rPr lang="es-ES" sz="2000" dirty="0"/>
              <a:t>de la </a:t>
            </a:r>
            <a:r>
              <a:rPr lang="es-ES" sz="2800" b="1" dirty="0" smtClean="0">
                <a:solidFill>
                  <a:srgbClr val="FF0000"/>
                </a:solidFill>
              </a:rPr>
              <a:t>BIBLIOTECA</a:t>
            </a:r>
            <a:r>
              <a:rPr lang="es-ES" sz="2400" b="1" dirty="0" smtClean="0">
                <a:solidFill>
                  <a:srgbClr val="FF0000"/>
                </a:solidFill>
              </a:rPr>
              <a:t> </a:t>
            </a:r>
            <a:r>
              <a:rPr lang="es-ES" sz="2000" dirty="0"/>
              <a:t>con </a:t>
            </a: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ARCHIVOS</a:t>
            </a:r>
            <a:r>
              <a:rPr lang="es-ES" sz="2000" dirty="0" smtClean="0"/>
              <a:t> </a:t>
            </a:r>
            <a:r>
              <a:rPr lang="es-ES" sz="2000" dirty="0"/>
              <a:t>así como de la </a:t>
            </a:r>
            <a:r>
              <a:rPr lang="es-ES" sz="2800" b="1" dirty="0" smtClean="0">
                <a:solidFill>
                  <a:srgbClr val="2C14DC"/>
                </a:solidFill>
              </a:rPr>
              <a:t>INTEGRACIÓN</a:t>
            </a:r>
            <a:r>
              <a:rPr lang="es-ES" sz="2000" dirty="0" smtClean="0"/>
              <a:t> </a:t>
            </a:r>
            <a:r>
              <a:rPr lang="es-ES" sz="2000" dirty="0"/>
              <a:t>de recursos externos y su </a:t>
            </a:r>
            <a:r>
              <a:rPr lang="es-ES" sz="2800" b="1" dirty="0" smtClean="0">
                <a:solidFill>
                  <a:srgbClr val="D60093"/>
                </a:solidFill>
              </a:rPr>
              <a:t>DIFUSIÓN</a:t>
            </a:r>
            <a:r>
              <a:rPr lang="es-ES" sz="2000" dirty="0" smtClean="0"/>
              <a:t> </a:t>
            </a:r>
            <a:r>
              <a:rPr lang="es-ES" sz="2000" dirty="0"/>
              <a:t>a través de una nueva página Web y de las redes sociales. </a:t>
            </a:r>
          </a:p>
          <a:p>
            <a:pPr algn="just"/>
            <a:r>
              <a:rPr lang="es-ES" sz="2000" dirty="0" smtClean="0"/>
              <a:t> </a:t>
            </a:r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470873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363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404664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1. HERRAMIENTA DE DESCUBRIMIENTO : VUFIND 2.4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352928" cy="43735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E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b="1" dirty="0" smtClean="0"/>
              <a:t>Casillero único de búsqueda, tipo Google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67544" y="4293096"/>
            <a:ext cx="820891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C00000"/>
                </a:solidFill>
              </a:rPr>
              <a:t>Con solo</a:t>
            </a:r>
            <a:r>
              <a:rPr lang="es-ES" sz="2000" dirty="0">
                <a:solidFill>
                  <a:srgbClr val="C00000"/>
                </a:solidFill>
              </a:rPr>
              <a:t> </a:t>
            </a:r>
            <a:r>
              <a:rPr lang="es-ES" sz="2000" b="1" dirty="0">
                <a:solidFill>
                  <a:srgbClr val="C00000"/>
                </a:solidFill>
              </a:rPr>
              <a:t>clic </a:t>
            </a:r>
            <a:r>
              <a:rPr lang="es-ES" sz="2000" dirty="0"/>
              <a:t>se puede acceder a fondos de patrimonio bibliográfico, edición actual, mapas, manuscritos, revistas, artículos, etc. a los que se han incorporado como </a:t>
            </a:r>
            <a:r>
              <a:rPr lang="es-ES" sz="2000" b="1" dirty="0">
                <a:solidFill>
                  <a:srgbClr val="C00000"/>
                </a:solidFill>
              </a:rPr>
              <a:t>novedad</a:t>
            </a:r>
            <a:r>
              <a:rPr lang="es-ES" sz="2000" dirty="0"/>
              <a:t>,</a:t>
            </a:r>
            <a:r>
              <a:rPr lang="es-ES" sz="2000" b="1" dirty="0"/>
              <a:t> </a:t>
            </a:r>
            <a:r>
              <a:rPr lang="es-ES" sz="2000" dirty="0"/>
              <a:t>los </a:t>
            </a:r>
            <a:r>
              <a:rPr lang="es-ES" sz="2800" b="1" dirty="0">
                <a:solidFill>
                  <a:srgbClr val="0070C0"/>
                </a:solidFill>
              </a:rPr>
              <a:t>archivos familiares, fototeca y bases de datos</a:t>
            </a:r>
            <a:endParaRPr lang="es-ES" sz="2800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29" y="2708920"/>
            <a:ext cx="8604448" cy="10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7" y="6435049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01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67128" cy="13716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1. VUFIND 2.4</a:t>
            </a:r>
            <a:br>
              <a:rPr lang="es-ES" dirty="0" smtClean="0"/>
            </a:br>
            <a:r>
              <a:rPr lang="es-ES" dirty="0" smtClean="0"/>
              <a:t>Resultados de búsqueda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683568" y="2636912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Los </a:t>
            </a:r>
            <a:r>
              <a:rPr lang="es-ES" sz="2800" dirty="0">
                <a:hlinkClick r:id="rId2"/>
              </a:rPr>
              <a:t>resultados</a:t>
            </a:r>
            <a:r>
              <a:rPr lang="es-ES" sz="2800" dirty="0"/>
              <a:t> se presentan de una manera clara y ordenada, pudiendo hacer uso de </a:t>
            </a:r>
            <a:r>
              <a:rPr lang="es-ES" sz="2800" dirty="0" smtClean="0"/>
              <a:t>varias </a:t>
            </a:r>
            <a:r>
              <a:rPr lang="es-ES" sz="2800" dirty="0"/>
              <a:t>opciones para refinar la búsqueda. Entre estos resultados se incluyen los </a:t>
            </a:r>
            <a:r>
              <a:rPr lang="es-ES" sz="2800" b="1" dirty="0">
                <a:solidFill>
                  <a:srgbClr val="D60093"/>
                </a:solidFill>
              </a:rPr>
              <a:t>recursos propios </a:t>
            </a:r>
            <a:r>
              <a:rPr lang="es-ES" sz="2800" dirty="0"/>
              <a:t>de la biblioteca, además de sumar </a:t>
            </a:r>
            <a:r>
              <a:rPr lang="es-ES" sz="2800" b="1" dirty="0">
                <a:solidFill>
                  <a:srgbClr val="0070C0"/>
                </a:solidFill>
              </a:rPr>
              <a:t>recursos externos </a:t>
            </a:r>
            <a:r>
              <a:rPr lang="es-ES" sz="2800" dirty="0"/>
              <a:t>mediante  protocolos para la recolección de datos OAI-PMH.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165304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66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39136" cy="1371600"/>
          </a:xfrm>
        </p:spPr>
        <p:txBody>
          <a:bodyPr>
            <a:normAutofit fontScale="90000"/>
          </a:bodyPr>
          <a:lstStyle/>
          <a:p>
            <a:r>
              <a:rPr lang="es-ES" dirty="0"/>
              <a:t>1. VUFIND 2.4</a:t>
            </a:r>
            <a:br>
              <a:rPr lang="es-ES" dirty="0"/>
            </a:br>
            <a:r>
              <a:rPr lang="es-ES" dirty="0"/>
              <a:t>Resultados de búsqueda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503106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813690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75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6612" y="-459432"/>
            <a:ext cx="8363272" cy="1524318"/>
          </a:xfrm>
        </p:spPr>
        <p:txBody>
          <a:bodyPr>
            <a:normAutofit/>
          </a:bodyPr>
          <a:lstStyle/>
          <a:p>
            <a:r>
              <a:rPr lang="es-ES" sz="3200" dirty="0" smtClean="0"/>
              <a:t>2. Integración de recursos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0" y="1364570"/>
            <a:ext cx="9036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AutoNum type="arabicPeriod"/>
            </a:pPr>
            <a:r>
              <a:rPr lang="es-ES" sz="1600" b="1" dirty="0" smtClean="0"/>
              <a:t>Biblioteca </a:t>
            </a:r>
            <a:r>
              <a:rPr lang="es-ES" sz="1600" b="1" dirty="0"/>
              <a:t>y archivos </a:t>
            </a:r>
            <a:endParaRPr lang="es-ES" sz="1600" b="1" dirty="0" smtClean="0"/>
          </a:p>
          <a:p>
            <a:pPr lvl="2"/>
            <a:endParaRPr lang="es-ES" sz="1600" b="1" dirty="0"/>
          </a:p>
          <a:p>
            <a:pPr lvl="3"/>
            <a:r>
              <a:rPr lang="es-ES" sz="1600" u="sng" dirty="0"/>
              <a:t>recursos propios </a:t>
            </a:r>
            <a:endParaRPr lang="es-ES" sz="1600" dirty="0"/>
          </a:p>
          <a:p>
            <a:pPr lvl="4"/>
            <a:r>
              <a:rPr lang="es-ES" sz="1600" u="sng" dirty="0">
                <a:hlinkClick r:id="rId2"/>
              </a:rPr>
              <a:t>Catálogo de la biblioteca</a:t>
            </a:r>
            <a:r>
              <a:rPr lang="es-ES" sz="1600" dirty="0"/>
              <a:t> (</a:t>
            </a:r>
            <a:r>
              <a:rPr lang="es-ES" sz="1600" dirty="0" err="1" smtClean="0"/>
              <a:t>Librisuite</a:t>
            </a:r>
            <a:r>
              <a:rPr lang="es-ES" sz="1600" dirty="0" smtClean="0"/>
              <a:t> 2.2.9.1)</a:t>
            </a:r>
            <a:endParaRPr lang="es-ES" sz="1600" dirty="0"/>
          </a:p>
          <a:p>
            <a:pPr lvl="4"/>
            <a:r>
              <a:rPr lang="es-ES" sz="1600" dirty="0"/>
              <a:t>Repositorio digital </a:t>
            </a:r>
            <a:r>
              <a:rPr lang="es-ES" sz="1600" u="sng" dirty="0">
                <a:hlinkClick r:id="rId3"/>
              </a:rPr>
              <a:t>EMD</a:t>
            </a:r>
            <a:r>
              <a:rPr lang="es-ES" sz="1600" dirty="0"/>
              <a:t> (</a:t>
            </a:r>
            <a:r>
              <a:rPr lang="es-ES" sz="1600" dirty="0" err="1" smtClean="0"/>
              <a:t>Dspace</a:t>
            </a:r>
            <a:r>
              <a:rPr lang="es-ES" sz="1600" dirty="0" smtClean="0"/>
              <a:t> 3.1)</a:t>
            </a:r>
            <a:endParaRPr lang="es-ES" sz="1600" dirty="0"/>
          </a:p>
          <a:p>
            <a:pPr lvl="4"/>
            <a:r>
              <a:rPr lang="es-ES" sz="1600" u="sng" dirty="0">
                <a:hlinkClick r:id="rId4"/>
              </a:rPr>
              <a:t>Archivos y Fototeca</a:t>
            </a:r>
            <a:r>
              <a:rPr lang="es-ES" sz="1600" dirty="0"/>
              <a:t> (</a:t>
            </a:r>
            <a:r>
              <a:rPr lang="es-ES" sz="1600" dirty="0" err="1" smtClean="0"/>
              <a:t>Archidoc</a:t>
            </a:r>
            <a:r>
              <a:rPr lang="es-ES" sz="1600" dirty="0" smtClean="0"/>
              <a:t> 3.5)</a:t>
            </a:r>
            <a:endParaRPr lang="es-ES" sz="1600" dirty="0"/>
          </a:p>
          <a:p>
            <a:pPr lvl="3"/>
            <a:endParaRPr lang="es-ES" sz="1600" u="sng" dirty="0" smtClean="0"/>
          </a:p>
          <a:p>
            <a:pPr lvl="3"/>
            <a:r>
              <a:rPr lang="es-ES" sz="1600" u="sng" dirty="0" smtClean="0"/>
              <a:t>recursos externos</a:t>
            </a:r>
          </a:p>
          <a:p>
            <a:pPr lvl="3"/>
            <a:endParaRPr lang="es-ES" sz="1600" u="sng" dirty="0" smtClean="0"/>
          </a:p>
          <a:p>
            <a:pPr lvl="4"/>
            <a:r>
              <a:rPr lang="es-ES" sz="1600" u="sng" dirty="0" smtClean="0">
                <a:hlinkClick r:id="rId5"/>
              </a:rPr>
              <a:t>Euskomedia</a:t>
            </a:r>
            <a:r>
              <a:rPr lang="es-ES" sz="1600" dirty="0" smtClean="0">
                <a:hlinkClick r:id="rId5"/>
              </a:rPr>
              <a:t> </a:t>
            </a:r>
            <a:r>
              <a:rPr lang="es-ES" sz="1600" dirty="0" smtClean="0"/>
              <a:t>(OAI</a:t>
            </a:r>
            <a:r>
              <a:rPr lang="es-ES" sz="1600" dirty="0"/>
              <a:t>)</a:t>
            </a:r>
          </a:p>
          <a:p>
            <a:pPr lvl="4"/>
            <a:r>
              <a:rPr lang="es-ES" sz="1600" u="sng" dirty="0" smtClean="0">
                <a:hlinkClick r:id="rId6"/>
              </a:rPr>
              <a:t>KM Meta</a:t>
            </a:r>
            <a:r>
              <a:rPr lang="es-ES" sz="1600" dirty="0" smtClean="0"/>
              <a:t> </a:t>
            </a:r>
            <a:r>
              <a:rPr lang="es-ES" sz="1600" dirty="0"/>
              <a:t>(OAI)</a:t>
            </a:r>
          </a:p>
          <a:p>
            <a:pPr lvl="4"/>
            <a:r>
              <a:rPr lang="es-ES" sz="1600" u="sng" dirty="0">
                <a:hlinkClick r:id="rId7"/>
              </a:rPr>
              <a:t>BLD</a:t>
            </a:r>
            <a:r>
              <a:rPr lang="es-ES" sz="1600" dirty="0"/>
              <a:t> (OAI)</a:t>
            </a:r>
          </a:p>
          <a:p>
            <a:pPr lvl="4"/>
            <a:r>
              <a:rPr lang="es-ES" sz="1600" u="sng" dirty="0">
                <a:hlinkClick r:id="rId8"/>
              </a:rPr>
              <a:t>Hedatuz</a:t>
            </a:r>
            <a:r>
              <a:rPr lang="es-ES" sz="1600" dirty="0">
                <a:hlinkClick r:id="rId8"/>
              </a:rPr>
              <a:t> </a:t>
            </a:r>
            <a:r>
              <a:rPr lang="es-ES" sz="1600" dirty="0"/>
              <a:t>(OAI)</a:t>
            </a:r>
          </a:p>
          <a:p>
            <a:pPr lvl="4"/>
            <a:r>
              <a:rPr lang="es-ES" sz="1600" dirty="0">
                <a:hlinkClick r:id="rId9"/>
              </a:rPr>
              <a:t>Liburuklik</a:t>
            </a:r>
            <a:r>
              <a:rPr lang="es-ES" sz="1600" dirty="0"/>
              <a:t> (OAI</a:t>
            </a:r>
            <a:r>
              <a:rPr lang="es-ES" sz="1600" dirty="0" smtClean="0"/>
              <a:t>)</a:t>
            </a:r>
          </a:p>
          <a:p>
            <a:pPr lvl="4"/>
            <a:endParaRPr lang="es-ES" sz="1600" dirty="0"/>
          </a:p>
          <a:p>
            <a:pPr lvl="2"/>
            <a:r>
              <a:rPr lang="es-ES" sz="1600" b="1" dirty="0" smtClean="0"/>
              <a:t>2. Sitio </a:t>
            </a:r>
            <a:r>
              <a:rPr lang="es-ES" sz="1600" b="1" dirty="0"/>
              <a:t>Web </a:t>
            </a:r>
          </a:p>
          <a:p>
            <a:pPr lvl="3"/>
            <a:r>
              <a:rPr lang="es-ES" sz="1600" u="sng" dirty="0">
                <a:hlinkClick r:id="rId10"/>
              </a:rPr>
              <a:t>Bases de datos de la FSS</a:t>
            </a:r>
            <a:r>
              <a:rPr lang="es-ES" sz="1600" dirty="0"/>
              <a:t> (</a:t>
            </a:r>
            <a:r>
              <a:rPr lang="es-ES" sz="1600" dirty="0" err="1"/>
              <a:t>htm</a:t>
            </a:r>
            <a:r>
              <a:rPr lang="es-ES" sz="1600" dirty="0"/>
              <a:t>)</a:t>
            </a:r>
          </a:p>
          <a:p>
            <a:pPr lvl="3"/>
            <a:r>
              <a:rPr lang="es-ES" sz="1600" u="sng" dirty="0">
                <a:hlinkClick r:id="rId11"/>
              </a:rPr>
              <a:t>Toda la información contenida en la Web</a:t>
            </a:r>
            <a:r>
              <a:rPr lang="es-ES" sz="1600" dirty="0"/>
              <a:t> (</a:t>
            </a:r>
            <a:r>
              <a:rPr lang="es-ES" sz="1600" dirty="0" err="1"/>
              <a:t>htm</a:t>
            </a:r>
            <a:r>
              <a:rPr lang="es-ES" sz="1600" dirty="0"/>
              <a:t>)</a:t>
            </a:r>
          </a:p>
          <a:p>
            <a:r>
              <a:rPr lang="es-ES" sz="1600" dirty="0"/>
              <a:t> </a:t>
            </a:r>
          </a:p>
          <a:p>
            <a:pPr algn="just"/>
            <a:endParaRPr lang="es-ES" sz="1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53782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72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1116042"/>
          </a:xfrm>
        </p:spPr>
        <p:txBody>
          <a:bodyPr>
            <a:normAutofit/>
          </a:bodyPr>
          <a:lstStyle/>
          <a:p>
            <a:r>
              <a:rPr lang="es-ES" sz="3200" dirty="0" smtClean="0"/>
              <a:t>2. INTEGRACIÓN DE RECURSOS. RECURSOS PROPIOS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endParaRPr lang="es-ES" sz="1600" b="1" dirty="0" smtClean="0"/>
          </a:p>
          <a:p>
            <a:pPr lvl="2"/>
            <a:endParaRPr lang="es-ES" sz="1600" dirty="0"/>
          </a:p>
        </p:txBody>
      </p:sp>
      <p:sp>
        <p:nvSpPr>
          <p:cNvPr id="6" name="5 Rectángulo"/>
          <p:cNvSpPr/>
          <p:nvPr/>
        </p:nvSpPr>
        <p:spPr>
          <a:xfrm>
            <a:off x="323529" y="836712"/>
            <a:ext cx="7804880" cy="270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 smtClean="0"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 smtClean="0">
              <a:latin typeface="Calibri"/>
              <a:ea typeface="Calibri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 smtClean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 smtClean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381809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691798"/>
              </p:ext>
            </p:extLst>
          </p:nvPr>
        </p:nvGraphicFramePr>
        <p:xfrm>
          <a:off x="816018" y="1484783"/>
          <a:ext cx="7788429" cy="4680520"/>
        </p:xfrm>
        <a:graphic>
          <a:graphicData uri="http://schemas.openxmlformats.org/drawingml/2006/table">
            <a:tbl>
              <a:tblPr firstRow="1" firstCol="1" bandRow="1"/>
              <a:tblGrid>
                <a:gridCol w="2031386"/>
                <a:gridCol w="2468547"/>
                <a:gridCol w="1541301"/>
                <a:gridCol w="1747195"/>
              </a:tblGrid>
              <a:tr h="716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FONDOS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PROGRAMA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VISUALIZADOR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DIGITALiZACIÓN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</a:tr>
              <a:tr h="126454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entury Gothic"/>
                        <a:buNone/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ARCHIVOS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200" b="1" kern="120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Archidoc</a:t>
                      </a:r>
                      <a:r>
                        <a:rPr lang="es-ES" sz="1200" b="1" kern="1200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 3.5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200" b="1" kern="120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ISAD </a:t>
                      </a:r>
                      <a:r>
                        <a:rPr lang="es-ES" sz="1200" b="1" kern="1200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(G)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 Archinet 1.2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Fondos digitalizados y/o en proceso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15213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+mj-lt"/>
                        <a:buNone/>
                      </a:pPr>
                      <a:r>
                        <a:rPr lang="es-ES" sz="1200" b="1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BIBLIOTECA         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200" b="1" dirty="0" err="1">
                          <a:effectLst/>
                          <a:latin typeface="Century Gothic"/>
                          <a:ea typeface="Calibri"/>
                          <a:cs typeface="Arial"/>
                        </a:rPr>
                        <a:t>Librisuite</a:t>
                      </a:r>
                      <a:r>
                        <a:rPr lang="es-ES" sz="1200" b="1" dirty="0">
                          <a:effectLst/>
                          <a:latin typeface="Century Gothic"/>
                          <a:ea typeface="Calibri"/>
                          <a:cs typeface="Arial"/>
                        </a:rPr>
                        <a:t> 2.2.9.1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200" b="1" dirty="0" smtClean="0">
                          <a:effectLst/>
                          <a:latin typeface="Century Gothic"/>
                          <a:ea typeface="Calibri"/>
                          <a:cs typeface="Arial"/>
                        </a:rPr>
                        <a:t>Marc </a:t>
                      </a:r>
                      <a:r>
                        <a:rPr lang="es-ES" sz="1200" b="1" dirty="0">
                          <a:effectLst/>
                          <a:latin typeface="Century Gothic"/>
                          <a:ea typeface="Calibri"/>
                          <a:cs typeface="Arial"/>
                        </a:rPr>
                        <a:t>21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 Vufind 2.4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kern="120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Fondos digitalizados y/o en proceso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77380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entury Gothic"/>
                        <a:buNone/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EMD: Memoria Digital Vasca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s-ES" sz="1200" b="1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Dspace 3.1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200" b="1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Dublin Core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Desarrollo de Ibai Sistemas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Totalmente digitalizado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77380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entury Gothic"/>
                        <a:buNone/>
                      </a:pPr>
                      <a:r>
                        <a:rPr lang="es-ES" sz="1200" b="1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BASES DE DATOS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/>
                        <a:buChar char=""/>
                      </a:pPr>
                      <a:r>
                        <a:rPr lang="es-ES" sz="1200" b="1" dirty="0" smtClean="0">
                          <a:effectLst/>
                          <a:latin typeface="Century Gothic"/>
                          <a:ea typeface="Calibri"/>
                          <a:cs typeface="Arial"/>
                        </a:rPr>
                        <a:t>HTML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Mozilla Firefox, </a:t>
                      </a:r>
                      <a:r>
                        <a:rPr lang="en-US" sz="1200" b="1" err="1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Chrome</a:t>
                      </a:r>
                      <a:r>
                        <a:rPr lang="en-US" sz="1200" b="1" smtClean="0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, Explorer 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effectLst/>
                          <a:latin typeface="Century Gothic"/>
                          <a:ea typeface="Times New Roman"/>
                          <a:cs typeface="Arial"/>
                        </a:rPr>
                        <a:t>Parcialmente digitalizadas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17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3650" y="23748"/>
            <a:ext cx="8147050" cy="131702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2. INTEGRACIÓN DE RECURSOS. ARCHIVOS Y FOTOTECA DE LA FSS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s-ES" sz="1600" b="1" dirty="0" smtClean="0"/>
              <a:t> </a:t>
            </a:r>
            <a:endParaRPr lang="es-ES" sz="1600" dirty="0"/>
          </a:p>
        </p:txBody>
      </p:sp>
      <p:sp>
        <p:nvSpPr>
          <p:cNvPr id="8" name="7 Rectángulo"/>
          <p:cNvSpPr/>
          <p:nvPr/>
        </p:nvSpPr>
        <p:spPr>
          <a:xfrm>
            <a:off x="224256" y="1395348"/>
            <a:ext cx="8668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 smtClean="0"/>
              <a:t>Se han mapeado las </a:t>
            </a:r>
            <a:r>
              <a:rPr lang="es-ES" sz="1600" b="1" dirty="0"/>
              <a:t>fichas ISAD(G) </a:t>
            </a:r>
            <a:r>
              <a:rPr lang="es-ES" sz="1600" b="1" i="1" dirty="0" smtClean="0"/>
              <a:t>(General </a:t>
            </a:r>
            <a:r>
              <a:rPr lang="es-ES" sz="1600" b="1" i="1" dirty="0"/>
              <a:t>International Standard </a:t>
            </a:r>
            <a:r>
              <a:rPr lang="es-ES" sz="1600" b="1" i="1" dirty="0" err="1"/>
              <a:t>Archival</a:t>
            </a:r>
            <a:r>
              <a:rPr lang="es-ES" sz="1600" b="1" i="1" dirty="0"/>
              <a:t> </a:t>
            </a:r>
            <a:r>
              <a:rPr lang="es-ES" sz="1600" b="1" i="1" dirty="0" err="1" smtClean="0"/>
              <a:t>Description</a:t>
            </a:r>
            <a:r>
              <a:rPr lang="es-ES" sz="1600" dirty="0" smtClean="0"/>
              <a:t>) </a:t>
            </a:r>
            <a:r>
              <a:rPr lang="es-ES" sz="1600" b="1" dirty="0" smtClean="0"/>
              <a:t>a EAD </a:t>
            </a:r>
            <a:r>
              <a:rPr lang="es-ES" sz="1600" b="1" i="1" dirty="0"/>
              <a:t>(</a:t>
            </a:r>
            <a:r>
              <a:rPr lang="es-ES" sz="1600" b="1" i="1" dirty="0" err="1"/>
              <a:t>Encoded</a:t>
            </a:r>
            <a:r>
              <a:rPr lang="es-ES" sz="1600" b="1" i="1" dirty="0"/>
              <a:t> </a:t>
            </a:r>
            <a:r>
              <a:rPr lang="es-ES" sz="1600" b="1" i="1" dirty="0" err="1"/>
              <a:t>Archival</a:t>
            </a:r>
            <a:r>
              <a:rPr lang="es-ES" sz="1600" b="1" i="1" dirty="0"/>
              <a:t> </a:t>
            </a:r>
            <a:r>
              <a:rPr lang="es-ES" sz="1600" b="1" i="1" dirty="0" err="1" smtClean="0"/>
              <a:t>Description</a:t>
            </a:r>
            <a:r>
              <a:rPr lang="es-ES" sz="1600" b="1" i="1" dirty="0" smtClean="0"/>
              <a:t>) </a:t>
            </a:r>
            <a:r>
              <a:rPr lang="es-ES" sz="1600" b="1" dirty="0" smtClean="0"/>
              <a:t>para exportarlas </a:t>
            </a:r>
            <a:r>
              <a:rPr lang="es-ES" sz="1600" b="1" dirty="0"/>
              <a:t>a VuFind permitiendo la visualización de sus datos en facetas, </a:t>
            </a:r>
            <a:r>
              <a:rPr lang="es-ES" sz="1600" b="1" dirty="0" smtClean="0"/>
              <a:t>la </a:t>
            </a:r>
            <a:r>
              <a:rPr lang="es-ES" sz="1600" b="1" dirty="0"/>
              <a:t>creación de índices de búsqueda y  el enganche a la imagen de los registros</a:t>
            </a:r>
            <a:r>
              <a:rPr lang="es-ES" sz="1600" b="1" dirty="0" smtClean="0"/>
              <a:t>.</a:t>
            </a:r>
          </a:p>
          <a:p>
            <a:pPr algn="just"/>
            <a:r>
              <a:rPr lang="es-ES" sz="1600" b="1" dirty="0" smtClean="0"/>
              <a:t>                       </a:t>
            </a:r>
            <a:r>
              <a:rPr lang="es-ES" sz="1600" dirty="0" err="1" smtClean="0">
                <a:hlinkClick r:id="rId2"/>
              </a:rPr>
              <a:t>Vufind</a:t>
            </a:r>
            <a:r>
              <a:rPr lang="es-ES" sz="1600" dirty="0" smtClean="0">
                <a:hlinkClick r:id="rId2"/>
              </a:rPr>
              <a:t> </a:t>
            </a:r>
            <a:r>
              <a:rPr lang="es-ES" sz="1600" dirty="0" smtClean="0"/>
              <a:t>                                                                          </a:t>
            </a:r>
            <a:r>
              <a:rPr lang="es-ES" sz="1600" dirty="0" err="1" smtClean="0">
                <a:hlinkClick r:id="rId3"/>
              </a:rPr>
              <a:t>Archinet</a:t>
            </a:r>
            <a:endParaRPr lang="es-ES" sz="1600" dirty="0" smtClean="0"/>
          </a:p>
        </p:txBody>
      </p:sp>
      <p:sp>
        <p:nvSpPr>
          <p:cNvPr id="9" name="8 Flecha derecha"/>
          <p:cNvSpPr/>
          <p:nvPr/>
        </p:nvSpPr>
        <p:spPr>
          <a:xfrm>
            <a:off x="4680570" y="4653136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39" y="2444015"/>
            <a:ext cx="4627563" cy="436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656" y="2444015"/>
            <a:ext cx="3859213" cy="403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81036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76672"/>
            <a:ext cx="8143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346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669" y="116632"/>
            <a:ext cx="7715200" cy="972026"/>
          </a:xfrm>
        </p:spPr>
        <p:txBody>
          <a:bodyPr>
            <a:normAutofit fontScale="90000"/>
          </a:bodyPr>
          <a:lstStyle/>
          <a:p>
            <a:r>
              <a:rPr lang="es-ES" sz="3200" dirty="0" smtClean="0"/>
              <a:t>2. INTEGRACIÓN DE RECURSOS. ARCHIVOS Y FOTOTECA DE LA FSS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s-ES" sz="1600" b="1" dirty="0" smtClean="0"/>
              <a:t> </a:t>
            </a:r>
            <a:endParaRPr lang="es-ES" sz="1600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023225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38437"/>
            <a:ext cx="776128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99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811" y="548680"/>
            <a:ext cx="80803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05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5669" y="116632"/>
            <a:ext cx="7715200" cy="972026"/>
          </a:xfrm>
        </p:spPr>
        <p:txBody>
          <a:bodyPr>
            <a:normAutofit fontScale="90000"/>
          </a:bodyPr>
          <a:lstStyle/>
          <a:p>
            <a:r>
              <a:rPr lang="es-ES" sz="3200" dirty="0" smtClean="0"/>
              <a:t>2. INTEGRACIÓN DE RECURSOS. ARCHIVOS Y FOTOTECA DE LA FSS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s-ES" sz="1600" b="1" dirty="0" smtClean="0"/>
              <a:t> </a:t>
            </a:r>
            <a:endParaRPr lang="es-ES" sz="1600" dirty="0"/>
          </a:p>
        </p:txBody>
      </p:sp>
      <p:sp>
        <p:nvSpPr>
          <p:cNvPr id="7" name="6 Rectángulo"/>
          <p:cNvSpPr/>
          <p:nvPr/>
        </p:nvSpPr>
        <p:spPr>
          <a:xfrm>
            <a:off x="827583" y="6224930"/>
            <a:ext cx="70099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hlinkClick r:id="rId2"/>
              </a:rPr>
              <a:t>Incendio de la Alhóndiga de Bilbao en 1919. C.V</a:t>
            </a:r>
            <a:r>
              <a:rPr lang="es-ES" sz="1200" dirty="0">
                <a:hlinkClick r:id="rId2"/>
              </a:rPr>
              <a:t>._PAIS VASCO_EL LIBERAL,S.14,SS.3</a:t>
            </a:r>
            <a:endParaRPr lang="es-ES" sz="1200" dirty="0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35729"/>
            <a:ext cx="8986004" cy="502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4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692" y="476672"/>
            <a:ext cx="80803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686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1116042"/>
          </a:xfrm>
        </p:spPr>
        <p:txBody>
          <a:bodyPr>
            <a:normAutofit/>
          </a:bodyPr>
          <a:lstStyle/>
          <a:p>
            <a:r>
              <a:rPr lang="es-ES" sz="3200" dirty="0" smtClean="0"/>
              <a:t>2. INTEGRACIÓN DE RECURSOS. FONDOS DIGITALES</a:t>
            </a:r>
            <a:endParaRPr lang="es-ES" sz="3200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>
          <a:xfrm>
            <a:off x="395536" y="1687735"/>
            <a:ext cx="4320480" cy="4077519"/>
          </a:xfrm>
        </p:spPr>
        <p:txBody>
          <a:bodyPr>
            <a:normAutofit fontScale="62500" lnSpcReduction="20000"/>
          </a:bodyPr>
          <a:lstStyle/>
          <a:p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586296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ES" b="0" dirty="0" smtClean="0"/>
              <a:t>    Los </a:t>
            </a:r>
            <a:r>
              <a:rPr lang="es-ES" b="0" dirty="0"/>
              <a:t>resultados de las búsquedas en el OPAC se pueden restringir por documentos digitalizados y no digitalizados</a:t>
            </a:r>
            <a:r>
              <a:rPr lang="es-ES" b="0" dirty="0" smtClean="0"/>
              <a:t>.</a:t>
            </a:r>
          </a:p>
          <a:p>
            <a:pPr algn="just"/>
            <a:r>
              <a:rPr lang="es-ES" dirty="0">
                <a:solidFill>
                  <a:srgbClr val="C00000"/>
                </a:solidFill>
              </a:rPr>
              <a:t>Hay alrededor de diez millones de </a:t>
            </a:r>
            <a:r>
              <a:rPr lang="es-ES" dirty="0" smtClean="0">
                <a:solidFill>
                  <a:srgbClr val="C00000"/>
                </a:solidFill>
              </a:rPr>
              <a:t>imágenes:</a:t>
            </a:r>
            <a:endParaRPr lang="es-ES" b="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b="0" dirty="0" smtClean="0"/>
              <a:t>EMD y ARCHIDOC   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b="0" dirty="0" smtClean="0"/>
              <a:t>Portadas </a:t>
            </a:r>
            <a:r>
              <a:rPr lang="es-ES" b="0" dirty="0"/>
              <a:t>y cubiertas que </a:t>
            </a:r>
            <a:r>
              <a:rPr lang="es-ES" b="0" dirty="0" err="1" smtClean="0"/>
              <a:t>Vufind</a:t>
            </a:r>
            <a:r>
              <a:rPr lang="es-ES" b="0" dirty="0" smtClean="0"/>
              <a:t> coge de Internet y las que se </a:t>
            </a:r>
            <a:r>
              <a:rPr lang="es-ES" b="0" dirty="0"/>
              <a:t>digitalizan en la FSS y se suben a VuFind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b="0" dirty="0" smtClean="0"/>
              <a:t> Enlaces </a:t>
            </a:r>
            <a:r>
              <a:rPr lang="es-ES" b="0" dirty="0"/>
              <a:t>a </a:t>
            </a:r>
            <a:r>
              <a:rPr lang="es-ES" b="0" dirty="0" smtClean="0"/>
              <a:t>documentos digitalizados de otros repositorios </a:t>
            </a:r>
            <a:endParaRPr lang="es-ES" sz="3800" dirty="0">
              <a:solidFill>
                <a:srgbClr val="C00000"/>
              </a:solidFill>
            </a:endParaRPr>
          </a:p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endParaRPr lang="es-ES" sz="1600" b="1" dirty="0" smtClean="0"/>
          </a:p>
          <a:p>
            <a:pPr lvl="2"/>
            <a:endParaRPr lang="es-ES" sz="1600" dirty="0"/>
          </a:p>
        </p:txBody>
      </p:sp>
      <p:sp>
        <p:nvSpPr>
          <p:cNvPr id="6" name="5 Rectángulo"/>
          <p:cNvSpPr/>
          <p:nvPr/>
        </p:nvSpPr>
        <p:spPr>
          <a:xfrm>
            <a:off x="323529" y="836712"/>
            <a:ext cx="7804880" cy="270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 smtClean="0"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>
              <a:latin typeface="Calibri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es-ES" dirty="0" smtClean="0">
              <a:latin typeface="Calibri"/>
              <a:ea typeface="Calibri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 smtClean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>
              <a:latin typeface="Calibri"/>
              <a:ea typeface="Times New Roman"/>
              <a:cs typeface="Times New Roman"/>
            </a:endParaRPr>
          </a:p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es-ES" dirty="0" smtClean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0" y="1628800"/>
            <a:ext cx="4623078" cy="42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29761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7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15200" cy="97202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2. INTEGRACIÓN DE RECURSOS</a:t>
            </a:r>
            <a:endParaRPr lang="es-ES" sz="3200" dirty="0"/>
          </a:p>
        </p:txBody>
      </p:sp>
      <p:sp>
        <p:nvSpPr>
          <p:cNvPr id="3" name="2 Rectángulo"/>
          <p:cNvSpPr/>
          <p:nvPr/>
        </p:nvSpPr>
        <p:spPr>
          <a:xfrm>
            <a:off x="28017" y="1395348"/>
            <a:ext cx="90364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s-ES" sz="1600" b="1" dirty="0" smtClean="0"/>
              <a:t> </a:t>
            </a:r>
            <a:r>
              <a:rPr lang="es-ES" sz="1600" dirty="0"/>
              <a:t> </a:t>
            </a:r>
            <a:r>
              <a:rPr lang="es-ES" sz="1600" b="1" dirty="0" smtClean="0"/>
              <a:t>3. Todos </a:t>
            </a:r>
            <a:r>
              <a:rPr lang="es-ES" sz="1600" b="1" dirty="0"/>
              <a:t>los recursos</a:t>
            </a:r>
          </a:p>
          <a:p>
            <a:pPr lvl="2"/>
            <a:endParaRPr lang="es-ES" sz="1600" dirty="0" smtClean="0"/>
          </a:p>
          <a:p>
            <a:pPr lvl="3"/>
            <a:r>
              <a:rPr lang="es-ES" dirty="0"/>
              <a:t>La </a:t>
            </a:r>
            <a:r>
              <a:rPr lang="es-ES" u="sng" dirty="0">
                <a:hlinkClick r:id="rId2"/>
              </a:rPr>
              <a:t>información</a:t>
            </a:r>
            <a:r>
              <a:rPr lang="es-ES" dirty="0"/>
              <a:t> se presenta en pantalla dividida en 2 partes </a:t>
            </a:r>
            <a:r>
              <a:rPr lang="es-ES" dirty="0" smtClean="0"/>
              <a:t>: </a:t>
            </a:r>
            <a:endParaRPr lang="es-ES" sz="1600" dirty="0"/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es-ES" dirty="0"/>
              <a:t>a la izquierda Biblioteca y archivo. En “Más opciones” se despliegan los Recursos propios y </a:t>
            </a:r>
            <a:r>
              <a:rPr lang="es-ES" dirty="0" smtClean="0"/>
              <a:t>externos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endParaRPr lang="es-ES" sz="1200" dirty="0"/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es-ES" dirty="0"/>
              <a:t>a la derecha, Sitio Web. En “Más opciones” se accede a Bases de datos y Sitio Web</a:t>
            </a:r>
            <a:endParaRPr lang="es-ES" sz="1200" dirty="0"/>
          </a:p>
          <a:p>
            <a:pPr algn="just"/>
            <a:endParaRPr lang="es-ES" sz="1600" dirty="0"/>
          </a:p>
        </p:txBody>
      </p:sp>
      <p:pic>
        <p:nvPicPr>
          <p:cNvPr id="5" name="4 Imagen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8496944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99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4228"/>
            <a:ext cx="7200800" cy="9665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3. DIFUSIÓN. </a:t>
            </a:r>
            <a:r>
              <a:rPr lang="es-ES" sz="3200" dirty="0" smtClean="0">
                <a:hlinkClick r:id="rId2"/>
              </a:rPr>
              <a:t>Nueva web</a:t>
            </a:r>
            <a:endParaRPr lang="es-ES" sz="3200" dirty="0"/>
          </a:p>
        </p:txBody>
      </p:sp>
      <p:pic>
        <p:nvPicPr>
          <p:cNvPr id="819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12" y="907682"/>
            <a:ext cx="8892480" cy="547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61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31224" cy="1044034"/>
          </a:xfrm>
        </p:spPr>
        <p:txBody>
          <a:bodyPr>
            <a:normAutofit/>
          </a:bodyPr>
          <a:lstStyle/>
          <a:p>
            <a:r>
              <a:rPr lang="es-ES" sz="3200" dirty="0"/>
              <a:t>3. DIFUSIÓN. </a:t>
            </a:r>
            <a:r>
              <a:rPr lang="es-ES" sz="3200" dirty="0">
                <a:hlinkClick r:id="rId2"/>
              </a:rPr>
              <a:t>Nueva </a:t>
            </a:r>
            <a:r>
              <a:rPr lang="es-ES" dirty="0">
                <a:hlinkClick r:id="rId2"/>
              </a:rPr>
              <a:t>web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06777" y="1556792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    Volvemos al casillero tipo Google en donde, por </a:t>
            </a:r>
            <a:r>
              <a:rPr lang="es-ES" sz="2000" dirty="0"/>
              <a:t>defecto, la primera búsqueda se realiza en Catálogos pero también se pueden seleccionar otras </a:t>
            </a:r>
            <a:r>
              <a:rPr lang="es-ES" sz="2000" dirty="0" smtClean="0"/>
              <a:t>opciones: </a:t>
            </a:r>
            <a:endParaRPr lang="es-E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7"/>
            <a:ext cx="8352928" cy="309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2455"/>
            <a:ext cx="8820472" cy="129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944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44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28010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3. DIFUSIÓN. NUEVA WEB</a:t>
            </a:r>
            <a:endParaRPr lang="es-ES" sz="3200" b="1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8298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65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7859216" cy="105273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3. DIFUSIÓN. NUEVA WEB</a:t>
            </a:r>
            <a:endParaRPr lang="es-ES" sz="3200" dirty="0"/>
          </a:p>
        </p:txBody>
      </p:sp>
      <p:pic>
        <p:nvPicPr>
          <p:cNvPr id="10243" name="Picture 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8928992" cy="516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38307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78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7859216" cy="105273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3. DIFUSIÓN. NUEVA WEB</a:t>
            </a:r>
            <a:endParaRPr lang="es-ES" sz="3200" dirty="0"/>
          </a:p>
        </p:txBody>
      </p:sp>
      <p:pic>
        <p:nvPicPr>
          <p:cNvPr id="11266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896448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513927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56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7859216" cy="1052736"/>
          </a:xfrm>
        </p:spPr>
        <p:txBody>
          <a:bodyPr>
            <a:normAutofit/>
          </a:bodyPr>
          <a:lstStyle/>
          <a:p>
            <a:r>
              <a:rPr lang="es-ES" sz="3200" dirty="0" smtClean="0"/>
              <a:t>3. DIFUSIÓN. NUEVA WEB</a:t>
            </a:r>
            <a:endParaRPr lang="es-ES" sz="3200" dirty="0"/>
          </a:p>
        </p:txBody>
      </p:sp>
      <p:pic>
        <p:nvPicPr>
          <p:cNvPr id="1229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1670"/>
            <a:ext cx="8856984" cy="494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41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1404074"/>
          </a:xfrm>
        </p:spPr>
        <p:txBody>
          <a:bodyPr>
            <a:noAutofit/>
          </a:bodyPr>
          <a:lstStyle/>
          <a:p>
            <a:r>
              <a:rPr lang="es-ES" sz="3200" dirty="0" smtClean="0"/>
              <a:t>DIFUSIÓN. NUEVA WEB. revista “</a:t>
            </a:r>
            <a:r>
              <a:rPr lang="es-ES" sz="3200" dirty="0" smtClean="0">
                <a:hlinkClick r:id="rId2"/>
              </a:rPr>
              <a:t>sancho el sabio</a:t>
            </a:r>
            <a:r>
              <a:rPr lang="es-ES" sz="3200" dirty="0" smtClean="0"/>
              <a:t>” en </a:t>
            </a:r>
            <a:r>
              <a:rPr lang="es-ES" sz="3200" dirty="0" err="1" smtClean="0"/>
              <a:t>ojs</a:t>
            </a:r>
            <a:r>
              <a:rPr lang="es-ES" sz="3200" dirty="0" smtClean="0"/>
              <a:t> </a:t>
            </a:r>
            <a:r>
              <a:rPr lang="es-ES" sz="3200" dirty="0"/>
              <a:t>(Open </a:t>
            </a:r>
            <a:r>
              <a:rPr lang="es-ES" sz="3200" dirty="0" err="1"/>
              <a:t>Journal</a:t>
            </a:r>
            <a:r>
              <a:rPr lang="es-ES" sz="3200" dirty="0"/>
              <a:t> </a:t>
            </a:r>
            <a:r>
              <a:rPr lang="es-ES" sz="3200" dirty="0" err="1"/>
              <a:t>Systems</a:t>
            </a:r>
            <a:r>
              <a:rPr lang="es-ES" sz="3200" dirty="0"/>
              <a:t>)</a:t>
            </a:r>
            <a:r>
              <a:rPr lang="es-ES" sz="3200" dirty="0" smtClean="0"/>
              <a:t> </a:t>
            </a:r>
            <a:endParaRPr lang="es-ES" sz="32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432048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435597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89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0364" y="332656"/>
            <a:ext cx="7859216" cy="576064"/>
          </a:xfrm>
        </p:spPr>
        <p:txBody>
          <a:bodyPr>
            <a:normAutofit fontScale="90000"/>
          </a:bodyPr>
          <a:lstStyle/>
          <a:p>
            <a:r>
              <a:rPr lang="es-ES" sz="3200" dirty="0" smtClean="0"/>
              <a:t>DIFUSIÓN. NUEVA WEB. REGISTRO ÚNICO</a:t>
            </a:r>
            <a:endParaRPr lang="es-ES" sz="3200" dirty="0"/>
          </a:p>
        </p:txBody>
      </p:sp>
      <p:sp>
        <p:nvSpPr>
          <p:cNvPr id="5" name="4 Rectángulo"/>
          <p:cNvSpPr/>
          <p:nvPr/>
        </p:nvSpPr>
        <p:spPr>
          <a:xfrm>
            <a:off x="683568" y="1124744"/>
            <a:ext cx="72728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El </a:t>
            </a:r>
            <a:r>
              <a:rPr lang="es-ES" sz="1200" dirty="0"/>
              <a:t>usuario se puede registrar desde la Web, EMD o desde “Socios” de VuFind. Los datos van a parar al módulo de  Circulación de </a:t>
            </a:r>
            <a:r>
              <a:rPr lang="es-ES" sz="1200" dirty="0" err="1"/>
              <a:t>Librisuite</a:t>
            </a:r>
            <a:r>
              <a:rPr lang="es-ES" sz="1200" dirty="0"/>
              <a:t> y a una base de datos que se gestiona desde la propia  Web.</a:t>
            </a:r>
          </a:p>
          <a:p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819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7" y="1916832"/>
            <a:ext cx="885698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07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1371600"/>
          </a:xfrm>
        </p:spPr>
        <p:txBody>
          <a:bodyPr>
            <a:normAutofit/>
          </a:bodyPr>
          <a:lstStyle/>
          <a:p>
            <a:r>
              <a:rPr lang="es-ES" dirty="0" smtClean="0"/>
              <a:t>3. DIFUSIÓN. NUEVA WEB. REDES SOCIALES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 </a:t>
            </a:r>
          </a:p>
          <a:p>
            <a:pPr algn="just"/>
            <a:r>
              <a:rPr lang="es-ES" dirty="0" smtClean="0"/>
              <a:t>La </a:t>
            </a:r>
            <a:r>
              <a:rPr lang="es-ES" dirty="0"/>
              <a:t>FSS está presente en las principales redes </a:t>
            </a:r>
            <a:r>
              <a:rPr lang="es-ES" dirty="0" smtClean="0"/>
              <a:t>sociales</a:t>
            </a:r>
            <a:endParaRPr lang="es-ES" b="1" dirty="0" smtClean="0"/>
          </a:p>
          <a:p>
            <a:endParaRPr lang="es-ES" b="1" dirty="0" smtClean="0"/>
          </a:p>
          <a:p>
            <a:endParaRPr lang="es-ES" dirty="0"/>
          </a:p>
          <a:p>
            <a:endParaRPr lang="es-ES" dirty="0"/>
          </a:p>
          <a:p>
            <a:r>
              <a:rPr lang="es-ES" b="1" dirty="0" smtClean="0"/>
              <a:t>                 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</a:t>
            </a:r>
            <a:r>
              <a:rPr lang="es-ES" b="1" dirty="0" smtClean="0"/>
              <a:t> </a:t>
            </a:r>
            <a:endParaRPr lang="es-ES" b="1" dirty="0"/>
          </a:p>
        </p:txBody>
      </p:sp>
      <p:pic>
        <p:nvPicPr>
          <p:cNvPr id="102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58492"/>
            <a:ext cx="30353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353" y="4708277"/>
            <a:ext cx="41433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86" y="3127434"/>
            <a:ext cx="614363" cy="30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55576" y="5103372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lo cual nos permite difundir nuestros fondos y actividades, así como estar en comunicación directa con los usuarios virtuales.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16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900018"/>
          </a:xfrm>
        </p:spPr>
        <p:txBody>
          <a:bodyPr>
            <a:normAutofit/>
          </a:bodyPr>
          <a:lstStyle/>
          <a:p>
            <a:r>
              <a:rPr lang="es-ES" dirty="0" smtClean="0"/>
              <a:t>4. RESULTADOS</a:t>
            </a:r>
            <a:endParaRPr lang="es-E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784976" cy="463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42814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328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13716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4. RESULTADOS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/>
              <a:t> </a:t>
            </a:r>
            <a:r>
              <a:rPr lang="es-ES" dirty="0" smtClean="0"/>
              <a:t>    Hemos alcanzado  </a:t>
            </a:r>
            <a:r>
              <a:rPr lang="es-ES" dirty="0"/>
              <a:t>nuestra meta, que era llegar </a:t>
            </a:r>
            <a:r>
              <a:rPr lang="es-ES" b="0" dirty="0"/>
              <a:t>a</a:t>
            </a:r>
            <a:r>
              <a:rPr lang="es-ES" sz="4000" b="0" dirty="0"/>
              <a:t> </a:t>
            </a:r>
            <a:r>
              <a:rPr lang="es-ES" sz="4000" dirty="0">
                <a:solidFill>
                  <a:schemeClr val="accent3">
                    <a:lumMod val="75000"/>
                  </a:schemeClr>
                </a:solidFill>
              </a:rPr>
              <a:t>500.000</a:t>
            </a:r>
            <a:r>
              <a:rPr lang="es-ES" sz="4000" b="0" dirty="0"/>
              <a:t> </a:t>
            </a:r>
            <a:r>
              <a:rPr lang="es-ES" dirty="0"/>
              <a:t>registros referidos a la </a:t>
            </a:r>
            <a:r>
              <a:rPr lang="es-ES" sz="4000" dirty="0" smtClean="0">
                <a:solidFill>
                  <a:schemeClr val="accent3">
                    <a:lumMod val="75000"/>
                  </a:schemeClr>
                </a:solidFill>
              </a:rPr>
              <a:t>CULTURA VASCA</a:t>
            </a:r>
            <a:r>
              <a:rPr lang="es-ES" sz="4000" dirty="0" smtClean="0">
                <a:solidFill>
                  <a:srgbClr val="C00000"/>
                </a:solidFill>
              </a:rPr>
              <a:t> </a:t>
            </a:r>
            <a:r>
              <a:rPr lang="es-ES" dirty="0" smtClean="0"/>
              <a:t>e, incluso, lo hemos </a:t>
            </a:r>
            <a:r>
              <a:rPr lang="es-ES" dirty="0"/>
              <a:t>superado</a:t>
            </a:r>
            <a:r>
              <a:rPr lang="es-ES" b="1" dirty="0" smtClean="0"/>
              <a:t>       </a:t>
            </a:r>
          </a:p>
          <a:p>
            <a:endParaRPr lang="es-ES" b="1" dirty="0" smtClean="0"/>
          </a:p>
          <a:p>
            <a:endParaRPr lang="es-ES" dirty="0"/>
          </a:p>
          <a:p>
            <a:endParaRPr lang="es-ES" b="1" dirty="0" smtClean="0"/>
          </a:p>
          <a:p>
            <a:endParaRPr lang="es-ES" dirty="0"/>
          </a:p>
          <a:p>
            <a:r>
              <a:rPr lang="es-ES" b="1" dirty="0" smtClean="0"/>
              <a:t>                 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</a:t>
            </a:r>
            <a:r>
              <a:rPr lang="es-ES" b="1" dirty="0" smtClean="0"/>
              <a:t> Más de 500.000 registros a un golpe de clic</a:t>
            </a:r>
            <a:endParaRPr lang="es-ES" b="1" dirty="0"/>
          </a:p>
        </p:txBody>
      </p:sp>
      <p:pic>
        <p:nvPicPr>
          <p:cNvPr id="4099" name="Picture 3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45024"/>
            <a:ext cx="1869034" cy="177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78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27168" cy="828010"/>
          </a:xfrm>
        </p:spPr>
        <p:txBody>
          <a:bodyPr>
            <a:normAutofit/>
          </a:bodyPr>
          <a:lstStyle/>
          <a:p>
            <a:r>
              <a:rPr lang="es-ES" dirty="0" smtClean="0"/>
              <a:t>5. ¿Y ahora qué…?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90997"/>
              </p:ext>
            </p:extLst>
          </p:nvPr>
        </p:nvGraphicFramePr>
        <p:xfrm>
          <a:off x="457200" y="980728"/>
          <a:ext cx="836327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7475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36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87208" cy="1371600"/>
          </a:xfrm>
        </p:spPr>
        <p:txBody>
          <a:bodyPr/>
          <a:lstStyle/>
          <a:p>
            <a:r>
              <a:rPr lang="es-ES" dirty="0" smtClean="0"/>
              <a:t>FUNDACIÓN SANCHO EL SABIO. ABIERTOS AL MUNDO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433988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44" y="2060848"/>
            <a:ext cx="4019823" cy="1948103"/>
          </a:xfrm>
          <a:prstGeom prst="rect">
            <a:avLst/>
          </a:prstGeom>
        </p:spPr>
      </p:pic>
      <p:pic>
        <p:nvPicPr>
          <p:cNvPr id="3077" name="Picture 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93096"/>
            <a:ext cx="280831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55398"/>
            <a:ext cx="21764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951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71296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6" y="0"/>
            <a:ext cx="7128791" cy="1173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65F3-AD53-4392-A13C-B63D248D332B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1126</TotalTime>
  <Words>851</Words>
  <Application>Microsoft Office PowerPoint</Application>
  <PresentationFormat>Presentación en pantalla (4:3)</PresentationFormat>
  <Paragraphs>159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Esencial</vt:lpstr>
      <vt:lpstr>A(Archivos) + B(iblioteca) + I(integración) = 500.000</vt:lpstr>
      <vt:lpstr>0. INTRODUCCIÓN</vt:lpstr>
      <vt:lpstr>1. HERRAMIENTA DE DESCUBRIMIENTO : VUFIND 2.4</vt:lpstr>
      <vt:lpstr>1. VUFIND 2.4 Resultados de búsqueda</vt:lpstr>
      <vt:lpstr>1. VUFIND 2.4 Resultados de búsqueda</vt:lpstr>
      <vt:lpstr>2. Integración de recursos</vt:lpstr>
      <vt:lpstr>2. INTEGRACIÓN DE RECURSOS. RECURSOS PROPIOS</vt:lpstr>
      <vt:lpstr>2. INTEGRACIÓN DE RECURSOS. ARCHIVOS Y FOTOTECA DE LA FSS</vt:lpstr>
      <vt:lpstr>2. INTEGRACIÓN DE RECURSOS. ARCHIVOS Y FOTOTECA DE LA FSS</vt:lpstr>
      <vt:lpstr>2. INTEGRACIÓN DE RECURSOS. ARCHIVOS Y FOTOTECA DE LA FSS</vt:lpstr>
      <vt:lpstr>2. INTEGRACIÓN DE RECURSOS. FONDOS DIGITALES</vt:lpstr>
      <vt:lpstr>2. INTEGRACIÓN DE RECURSOS</vt:lpstr>
      <vt:lpstr>3. DIFUSIÓN. Nueva web</vt:lpstr>
      <vt:lpstr>3. DIFUSIÓN. Nueva web</vt:lpstr>
      <vt:lpstr>3. DIFUSIÓN. NUEVA WEB</vt:lpstr>
      <vt:lpstr>3. DIFUSIÓN. NUEVA WEB</vt:lpstr>
      <vt:lpstr>3. DIFUSIÓN. NUEVA WEB</vt:lpstr>
      <vt:lpstr>3. DIFUSIÓN. NUEVA WEB</vt:lpstr>
      <vt:lpstr>DIFUSIÓN. NUEVA WEB. revista “sancho el sabio” en ojs (Open Journal Systems) </vt:lpstr>
      <vt:lpstr>DIFUSIÓN. NUEVA WEB. REGISTRO ÚNICO</vt:lpstr>
      <vt:lpstr>3. DIFUSIÓN. NUEVA WEB. REDES SOCIALES</vt:lpstr>
      <vt:lpstr>4. RESULTADOS</vt:lpstr>
      <vt:lpstr>4. RESULTADOS</vt:lpstr>
      <vt:lpstr>5. ¿Y ahora qué…?</vt:lpstr>
      <vt:lpstr>FUNDACIÓN SANCHO EL SABIO. ABIERTOS AL MUNDO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NUEVA WEB DE LA FUNDACION SANCHO EL SABIO</dc:title>
  <dc:creator>Charo Martinez</dc:creator>
  <cp:lastModifiedBy>Charo Martinez</cp:lastModifiedBy>
  <cp:revision>109</cp:revision>
  <cp:lastPrinted>2016-09-20T10:58:18Z</cp:lastPrinted>
  <dcterms:created xsi:type="dcterms:W3CDTF">2015-11-25T10:28:59Z</dcterms:created>
  <dcterms:modified xsi:type="dcterms:W3CDTF">2016-09-20T13:39:01Z</dcterms:modified>
</cp:coreProperties>
</file>